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8" r:id="rId4"/>
    <p:sldId id="266" r:id="rId5"/>
    <p:sldId id="268" r:id="rId6"/>
    <p:sldId id="26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AA917F-99DC-4976-A462-587024C06F0F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457703-99AE-420C-8F96-635FBD4DF856}">
      <dgm:prSet/>
      <dgm:spPr/>
      <dgm:t>
        <a:bodyPr/>
        <a:lstStyle/>
        <a:p>
          <a:r>
            <a:rPr lang="en-US"/>
            <a:t>ADF-test</a:t>
          </a:r>
        </a:p>
      </dgm:t>
    </dgm:pt>
    <dgm:pt modelId="{00709563-92D5-43F5-9FC9-BF58831A1B19}" type="parTrans" cxnId="{56EE0676-31CE-474A-B05A-A40685E0C4A2}">
      <dgm:prSet/>
      <dgm:spPr/>
      <dgm:t>
        <a:bodyPr/>
        <a:lstStyle/>
        <a:p>
          <a:endParaRPr lang="en-US"/>
        </a:p>
      </dgm:t>
    </dgm:pt>
    <dgm:pt modelId="{B4EEF952-A3A2-4734-AAAD-99C7A4204FD0}" type="sibTrans" cxnId="{56EE0676-31CE-474A-B05A-A40685E0C4A2}">
      <dgm:prSet/>
      <dgm:spPr/>
      <dgm:t>
        <a:bodyPr/>
        <a:lstStyle/>
        <a:p>
          <a:endParaRPr lang="en-US"/>
        </a:p>
      </dgm:t>
    </dgm:pt>
    <dgm:pt modelId="{30CE1BD9-7D7D-4A78-A7F8-4AB0F96B3D94}">
      <dgm:prSet/>
      <dgm:spPr/>
      <dgm:t>
        <a:bodyPr/>
        <a:lstStyle/>
        <a:p>
          <a:r>
            <a:rPr lang="en-US"/>
            <a:t>KPSS-test</a:t>
          </a:r>
        </a:p>
      </dgm:t>
    </dgm:pt>
    <dgm:pt modelId="{B145CDD9-CF60-4FA4-9F39-BA18BDDEAA87}" type="parTrans" cxnId="{75AD4989-A4B1-4CC0-86F8-1EE504584A7A}">
      <dgm:prSet/>
      <dgm:spPr/>
      <dgm:t>
        <a:bodyPr/>
        <a:lstStyle/>
        <a:p>
          <a:endParaRPr lang="en-US"/>
        </a:p>
      </dgm:t>
    </dgm:pt>
    <dgm:pt modelId="{5A42DE60-30BA-4975-926B-7ED6FB798BC9}" type="sibTrans" cxnId="{75AD4989-A4B1-4CC0-86F8-1EE504584A7A}">
      <dgm:prSet/>
      <dgm:spPr/>
      <dgm:t>
        <a:bodyPr/>
        <a:lstStyle/>
        <a:p>
          <a:endParaRPr lang="en-US"/>
        </a:p>
      </dgm:t>
    </dgm:pt>
    <dgm:pt modelId="{6310D562-AF85-4B0C-8D60-5AB29D5A4D2A}">
      <dgm:prSet/>
      <dgm:spPr/>
      <dgm:t>
        <a:bodyPr/>
        <a:lstStyle/>
        <a:p>
          <a:r>
            <a:rPr lang="en-US"/>
            <a:t>Rolling mean &amp; rolling variance</a:t>
          </a:r>
        </a:p>
      </dgm:t>
    </dgm:pt>
    <dgm:pt modelId="{422ADC6B-5DDF-4F8F-944C-D735E0AC268C}" type="parTrans" cxnId="{8A024D22-4CAC-42D1-B3A2-7D08548D3A4A}">
      <dgm:prSet/>
      <dgm:spPr/>
      <dgm:t>
        <a:bodyPr/>
        <a:lstStyle/>
        <a:p>
          <a:endParaRPr lang="en-US"/>
        </a:p>
      </dgm:t>
    </dgm:pt>
    <dgm:pt modelId="{51F22117-A0AA-40D3-A6F0-55D8D7F33092}" type="sibTrans" cxnId="{8A024D22-4CAC-42D1-B3A2-7D08548D3A4A}">
      <dgm:prSet/>
      <dgm:spPr/>
      <dgm:t>
        <a:bodyPr/>
        <a:lstStyle/>
        <a:p>
          <a:endParaRPr lang="en-US"/>
        </a:p>
      </dgm:t>
    </dgm:pt>
    <dgm:pt modelId="{0BA7A653-37DD-4854-A82C-074A76755FD5}" type="pres">
      <dgm:prSet presAssocID="{CFAA917F-99DC-4976-A462-587024C06F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581607-BDFE-4181-BC78-585982999CFB}" type="pres">
      <dgm:prSet presAssocID="{3F457703-99AE-420C-8F96-635FBD4DF856}" presName="hierRoot1" presStyleCnt="0"/>
      <dgm:spPr/>
    </dgm:pt>
    <dgm:pt modelId="{F0A6229B-D17F-4A82-8C1D-408B1408A49C}" type="pres">
      <dgm:prSet presAssocID="{3F457703-99AE-420C-8F96-635FBD4DF856}" presName="composite" presStyleCnt="0"/>
      <dgm:spPr/>
    </dgm:pt>
    <dgm:pt modelId="{30F5DA60-068E-4F0D-B230-EC2CAE6DFBBD}" type="pres">
      <dgm:prSet presAssocID="{3F457703-99AE-420C-8F96-635FBD4DF856}" presName="background" presStyleLbl="node0" presStyleIdx="0" presStyleCnt="3"/>
      <dgm:spPr/>
    </dgm:pt>
    <dgm:pt modelId="{7C910F1F-41E0-40AA-853A-F156EFEB70C6}" type="pres">
      <dgm:prSet presAssocID="{3F457703-99AE-420C-8F96-635FBD4DF856}" presName="text" presStyleLbl="fgAcc0" presStyleIdx="0" presStyleCnt="3">
        <dgm:presLayoutVars>
          <dgm:chPref val="3"/>
        </dgm:presLayoutVars>
      </dgm:prSet>
      <dgm:spPr/>
    </dgm:pt>
    <dgm:pt modelId="{B16F484B-2621-4246-AC80-DA42D73CCFD5}" type="pres">
      <dgm:prSet presAssocID="{3F457703-99AE-420C-8F96-635FBD4DF856}" presName="hierChild2" presStyleCnt="0"/>
      <dgm:spPr/>
    </dgm:pt>
    <dgm:pt modelId="{65ECE310-4AF6-4918-8701-40EB5C014653}" type="pres">
      <dgm:prSet presAssocID="{30CE1BD9-7D7D-4A78-A7F8-4AB0F96B3D94}" presName="hierRoot1" presStyleCnt="0"/>
      <dgm:spPr/>
    </dgm:pt>
    <dgm:pt modelId="{2F7C5D7B-76C4-4373-9CCE-D835A603FF9C}" type="pres">
      <dgm:prSet presAssocID="{30CE1BD9-7D7D-4A78-A7F8-4AB0F96B3D94}" presName="composite" presStyleCnt="0"/>
      <dgm:spPr/>
    </dgm:pt>
    <dgm:pt modelId="{14E05D95-9EF1-49F3-B257-87D9AD8B51BA}" type="pres">
      <dgm:prSet presAssocID="{30CE1BD9-7D7D-4A78-A7F8-4AB0F96B3D94}" presName="background" presStyleLbl="node0" presStyleIdx="1" presStyleCnt="3"/>
      <dgm:spPr/>
    </dgm:pt>
    <dgm:pt modelId="{F2F6FB3F-4C1D-4923-96E2-D2D008B7340A}" type="pres">
      <dgm:prSet presAssocID="{30CE1BD9-7D7D-4A78-A7F8-4AB0F96B3D94}" presName="text" presStyleLbl="fgAcc0" presStyleIdx="1" presStyleCnt="3">
        <dgm:presLayoutVars>
          <dgm:chPref val="3"/>
        </dgm:presLayoutVars>
      </dgm:prSet>
      <dgm:spPr/>
    </dgm:pt>
    <dgm:pt modelId="{2CE2C92D-542B-4602-BF32-B3E34D3BF957}" type="pres">
      <dgm:prSet presAssocID="{30CE1BD9-7D7D-4A78-A7F8-4AB0F96B3D94}" presName="hierChild2" presStyleCnt="0"/>
      <dgm:spPr/>
    </dgm:pt>
    <dgm:pt modelId="{14A261AA-936C-4C17-9EC3-1A82B2E815B7}" type="pres">
      <dgm:prSet presAssocID="{6310D562-AF85-4B0C-8D60-5AB29D5A4D2A}" presName="hierRoot1" presStyleCnt="0"/>
      <dgm:spPr/>
    </dgm:pt>
    <dgm:pt modelId="{B7ACEC23-61ED-4D37-852C-E05BE87FD24B}" type="pres">
      <dgm:prSet presAssocID="{6310D562-AF85-4B0C-8D60-5AB29D5A4D2A}" presName="composite" presStyleCnt="0"/>
      <dgm:spPr/>
    </dgm:pt>
    <dgm:pt modelId="{B7277C6D-6096-40E0-AA70-97D2286E74B9}" type="pres">
      <dgm:prSet presAssocID="{6310D562-AF85-4B0C-8D60-5AB29D5A4D2A}" presName="background" presStyleLbl="node0" presStyleIdx="2" presStyleCnt="3"/>
      <dgm:spPr/>
    </dgm:pt>
    <dgm:pt modelId="{7FEB0BE8-0F55-4CB3-875C-B70A40D727A1}" type="pres">
      <dgm:prSet presAssocID="{6310D562-AF85-4B0C-8D60-5AB29D5A4D2A}" presName="text" presStyleLbl="fgAcc0" presStyleIdx="2" presStyleCnt="3">
        <dgm:presLayoutVars>
          <dgm:chPref val="3"/>
        </dgm:presLayoutVars>
      </dgm:prSet>
      <dgm:spPr/>
    </dgm:pt>
    <dgm:pt modelId="{9151AFDE-E2E5-4169-AFCC-B86D8A363636}" type="pres">
      <dgm:prSet presAssocID="{6310D562-AF85-4B0C-8D60-5AB29D5A4D2A}" presName="hierChild2" presStyleCnt="0"/>
      <dgm:spPr/>
    </dgm:pt>
  </dgm:ptLst>
  <dgm:cxnLst>
    <dgm:cxn modelId="{60387118-6002-480E-A575-609E2869FBED}" type="presOf" srcId="{30CE1BD9-7D7D-4A78-A7F8-4AB0F96B3D94}" destId="{F2F6FB3F-4C1D-4923-96E2-D2D008B7340A}" srcOrd="0" destOrd="0" presId="urn:microsoft.com/office/officeart/2005/8/layout/hierarchy1"/>
    <dgm:cxn modelId="{8A024D22-4CAC-42D1-B3A2-7D08548D3A4A}" srcId="{CFAA917F-99DC-4976-A462-587024C06F0F}" destId="{6310D562-AF85-4B0C-8D60-5AB29D5A4D2A}" srcOrd="2" destOrd="0" parTransId="{422ADC6B-5DDF-4F8F-944C-D735E0AC268C}" sibTransId="{51F22117-A0AA-40D3-A6F0-55D8D7F33092}"/>
    <dgm:cxn modelId="{4BC6B329-547C-4FCE-9F02-C47DEF65DBDD}" type="presOf" srcId="{6310D562-AF85-4B0C-8D60-5AB29D5A4D2A}" destId="{7FEB0BE8-0F55-4CB3-875C-B70A40D727A1}" srcOrd="0" destOrd="0" presId="urn:microsoft.com/office/officeart/2005/8/layout/hierarchy1"/>
    <dgm:cxn modelId="{56EE0676-31CE-474A-B05A-A40685E0C4A2}" srcId="{CFAA917F-99DC-4976-A462-587024C06F0F}" destId="{3F457703-99AE-420C-8F96-635FBD4DF856}" srcOrd="0" destOrd="0" parTransId="{00709563-92D5-43F5-9FC9-BF58831A1B19}" sibTransId="{B4EEF952-A3A2-4734-AAAD-99C7A4204FD0}"/>
    <dgm:cxn modelId="{395EBD86-0A1F-4C98-9FDD-429728A7AC9D}" type="presOf" srcId="{CFAA917F-99DC-4976-A462-587024C06F0F}" destId="{0BA7A653-37DD-4854-A82C-074A76755FD5}" srcOrd="0" destOrd="0" presId="urn:microsoft.com/office/officeart/2005/8/layout/hierarchy1"/>
    <dgm:cxn modelId="{75AD4989-A4B1-4CC0-86F8-1EE504584A7A}" srcId="{CFAA917F-99DC-4976-A462-587024C06F0F}" destId="{30CE1BD9-7D7D-4A78-A7F8-4AB0F96B3D94}" srcOrd="1" destOrd="0" parTransId="{B145CDD9-CF60-4FA4-9F39-BA18BDDEAA87}" sibTransId="{5A42DE60-30BA-4975-926B-7ED6FB798BC9}"/>
    <dgm:cxn modelId="{6F145EC6-15F6-4633-AC2D-A59B758C4B3B}" type="presOf" srcId="{3F457703-99AE-420C-8F96-635FBD4DF856}" destId="{7C910F1F-41E0-40AA-853A-F156EFEB70C6}" srcOrd="0" destOrd="0" presId="urn:microsoft.com/office/officeart/2005/8/layout/hierarchy1"/>
    <dgm:cxn modelId="{799AE404-93E0-42E9-8DC6-8701A24B6762}" type="presParOf" srcId="{0BA7A653-37DD-4854-A82C-074A76755FD5}" destId="{E4581607-BDFE-4181-BC78-585982999CFB}" srcOrd="0" destOrd="0" presId="urn:microsoft.com/office/officeart/2005/8/layout/hierarchy1"/>
    <dgm:cxn modelId="{FA77BABD-34B5-4F39-B615-100441048378}" type="presParOf" srcId="{E4581607-BDFE-4181-BC78-585982999CFB}" destId="{F0A6229B-D17F-4A82-8C1D-408B1408A49C}" srcOrd="0" destOrd="0" presId="urn:microsoft.com/office/officeart/2005/8/layout/hierarchy1"/>
    <dgm:cxn modelId="{09EAB7C1-6579-4405-BAAE-B610827C0892}" type="presParOf" srcId="{F0A6229B-D17F-4A82-8C1D-408B1408A49C}" destId="{30F5DA60-068E-4F0D-B230-EC2CAE6DFBBD}" srcOrd="0" destOrd="0" presId="urn:microsoft.com/office/officeart/2005/8/layout/hierarchy1"/>
    <dgm:cxn modelId="{C158D023-F292-434C-B305-4D9D532D1045}" type="presParOf" srcId="{F0A6229B-D17F-4A82-8C1D-408B1408A49C}" destId="{7C910F1F-41E0-40AA-853A-F156EFEB70C6}" srcOrd="1" destOrd="0" presId="urn:microsoft.com/office/officeart/2005/8/layout/hierarchy1"/>
    <dgm:cxn modelId="{5F2DC08A-082F-4779-8CAC-A2A7BCBE1B7A}" type="presParOf" srcId="{E4581607-BDFE-4181-BC78-585982999CFB}" destId="{B16F484B-2621-4246-AC80-DA42D73CCFD5}" srcOrd="1" destOrd="0" presId="urn:microsoft.com/office/officeart/2005/8/layout/hierarchy1"/>
    <dgm:cxn modelId="{1C37EE0F-4C89-4F53-8666-15588FE36066}" type="presParOf" srcId="{0BA7A653-37DD-4854-A82C-074A76755FD5}" destId="{65ECE310-4AF6-4918-8701-40EB5C014653}" srcOrd="1" destOrd="0" presId="urn:microsoft.com/office/officeart/2005/8/layout/hierarchy1"/>
    <dgm:cxn modelId="{B340CDC2-C7A1-4B86-B1F1-34A279E49EA9}" type="presParOf" srcId="{65ECE310-4AF6-4918-8701-40EB5C014653}" destId="{2F7C5D7B-76C4-4373-9CCE-D835A603FF9C}" srcOrd="0" destOrd="0" presId="urn:microsoft.com/office/officeart/2005/8/layout/hierarchy1"/>
    <dgm:cxn modelId="{59AF6A81-BE30-499F-B06C-9F0BE0C5D70F}" type="presParOf" srcId="{2F7C5D7B-76C4-4373-9CCE-D835A603FF9C}" destId="{14E05D95-9EF1-49F3-B257-87D9AD8B51BA}" srcOrd="0" destOrd="0" presId="urn:microsoft.com/office/officeart/2005/8/layout/hierarchy1"/>
    <dgm:cxn modelId="{FE09E794-AB9D-4164-8E8C-36741CBA3361}" type="presParOf" srcId="{2F7C5D7B-76C4-4373-9CCE-D835A603FF9C}" destId="{F2F6FB3F-4C1D-4923-96E2-D2D008B7340A}" srcOrd="1" destOrd="0" presId="urn:microsoft.com/office/officeart/2005/8/layout/hierarchy1"/>
    <dgm:cxn modelId="{261F3967-7316-4E7B-9975-8A74CBD5884B}" type="presParOf" srcId="{65ECE310-4AF6-4918-8701-40EB5C014653}" destId="{2CE2C92D-542B-4602-BF32-B3E34D3BF957}" srcOrd="1" destOrd="0" presId="urn:microsoft.com/office/officeart/2005/8/layout/hierarchy1"/>
    <dgm:cxn modelId="{A3C328BD-290A-43A7-9275-EFF4C4737817}" type="presParOf" srcId="{0BA7A653-37DD-4854-A82C-074A76755FD5}" destId="{14A261AA-936C-4C17-9EC3-1A82B2E815B7}" srcOrd="2" destOrd="0" presId="urn:microsoft.com/office/officeart/2005/8/layout/hierarchy1"/>
    <dgm:cxn modelId="{2BB5039B-BF86-4203-B755-365229BFF843}" type="presParOf" srcId="{14A261AA-936C-4C17-9EC3-1A82B2E815B7}" destId="{B7ACEC23-61ED-4D37-852C-E05BE87FD24B}" srcOrd="0" destOrd="0" presId="urn:microsoft.com/office/officeart/2005/8/layout/hierarchy1"/>
    <dgm:cxn modelId="{05FFD299-17B0-4686-B29D-99649DC7B218}" type="presParOf" srcId="{B7ACEC23-61ED-4D37-852C-E05BE87FD24B}" destId="{B7277C6D-6096-40E0-AA70-97D2286E74B9}" srcOrd="0" destOrd="0" presId="urn:microsoft.com/office/officeart/2005/8/layout/hierarchy1"/>
    <dgm:cxn modelId="{75778321-CB84-42E0-AF45-CF668C9FD954}" type="presParOf" srcId="{B7ACEC23-61ED-4D37-852C-E05BE87FD24B}" destId="{7FEB0BE8-0F55-4CB3-875C-B70A40D727A1}" srcOrd="1" destOrd="0" presId="urn:microsoft.com/office/officeart/2005/8/layout/hierarchy1"/>
    <dgm:cxn modelId="{EBCE7984-5494-45E7-B453-CBBED5949652}" type="presParOf" srcId="{14A261AA-936C-4C17-9EC3-1A82B2E815B7}" destId="{9151AFDE-E2E5-4169-AFCC-B86D8A3636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14E104-4A9F-4406-A88B-CF0C4DDCEFF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6B53BB1-6B0B-4C15-B69F-058651397A06}">
      <dgm:prSet/>
      <dgm:spPr/>
      <dgm:t>
        <a:bodyPr/>
        <a:lstStyle/>
        <a:p>
          <a:r>
            <a:rPr lang="en-US" dirty="0"/>
            <a:t>Deep learning model </a:t>
          </a:r>
        </a:p>
        <a:p>
          <a:r>
            <a:rPr lang="en-US" dirty="0"/>
            <a:t>versus  </a:t>
          </a:r>
        </a:p>
        <a:p>
          <a:r>
            <a:rPr lang="en-US" dirty="0"/>
            <a:t>traditional model</a:t>
          </a:r>
        </a:p>
      </dgm:t>
    </dgm:pt>
    <dgm:pt modelId="{A02489F3-0CEC-4C57-B7DC-9070BF93C910}" type="parTrans" cxnId="{53F7FAD6-CAFE-4EE1-8AE1-4C8B5A751258}">
      <dgm:prSet/>
      <dgm:spPr/>
      <dgm:t>
        <a:bodyPr/>
        <a:lstStyle/>
        <a:p>
          <a:endParaRPr lang="en-US"/>
        </a:p>
      </dgm:t>
    </dgm:pt>
    <dgm:pt modelId="{66594EA7-0DC2-4699-8107-0042BA3D5216}" type="sibTrans" cxnId="{53F7FAD6-CAFE-4EE1-8AE1-4C8B5A751258}">
      <dgm:prSet/>
      <dgm:spPr/>
      <dgm:t>
        <a:bodyPr/>
        <a:lstStyle/>
        <a:p>
          <a:endParaRPr lang="en-US"/>
        </a:p>
      </dgm:t>
    </dgm:pt>
    <dgm:pt modelId="{2637BDE0-E563-416B-AA41-DFA07D5B0679}">
      <dgm:prSet/>
      <dgm:spPr/>
      <dgm:t>
        <a:bodyPr/>
        <a:lstStyle/>
        <a:p>
          <a:r>
            <a:rPr lang="en-US"/>
            <a:t>Time series variables</a:t>
          </a:r>
        </a:p>
      </dgm:t>
    </dgm:pt>
    <dgm:pt modelId="{274A3D47-B15C-4194-BAFA-104061D85D50}" type="parTrans" cxnId="{74D1223A-2DA5-468C-B636-5B2B8B4FEE03}">
      <dgm:prSet/>
      <dgm:spPr/>
      <dgm:t>
        <a:bodyPr/>
        <a:lstStyle/>
        <a:p>
          <a:endParaRPr lang="en-US"/>
        </a:p>
      </dgm:t>
    </dgm:pt>
    <dgm:pt modelId="{FDEA400F-0901-45A3-AB77-9E7597D81AB9}" type="sibTrans" cxnId="{74D1223A-2DA5-468C-B636-5B2B8B4FEE03}">
      <dgm:prSet/>
      <dgm:spPr/>
      <dgm:t>
        <a:bodyPr/>
        <a:lstStyle/>
        <a:p>
          <a:endParaRPr lang="en-US"/>
        </a:p>
      </dgm:t>
    </dgm:pt>
    <dgm:pt modelId="{902A524E-AD56-4186-9886-DA25CCC1C527}" type="pres">
      <dgm:prSet presAssocID="{7C14E104-4A9F-4406-A88B-CF0C4DDCEFFD}" presName="linear" presStyleCnt="0">
        <dgm:presLayoutVars>
          <dgm:animLvl val="lvl"/>
          <dgm:resizeHandles val="exact"/>
        </dgm:presLayoutVars>
      </dgm:prSet>
      <dgm:spPr/>
    </dgm:pt>
    <dgm:pt modelId="{D6EB5209-97F5-4123-9EC8-63C1C00063B3}" type="pres">
      <dgm:prSet presAssocID="{A6B53BB1-6B0B-4C15-B69F-058651397A0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20B5D6D-AA8B-466C-93C6-A32C023EF93E}" type="pres">
      <dgm:prSet presAssocID="{66594EA7-0DC2-4699-8107-0042BA3D5216}" presName="spacer" presStyleCnt="0"/>
      <dgm:spPr/>
    </dgm:pt>
    <dgm:pt modelId="{3C8D5B26-3561-43AA-B4FF-56481E5DAAE3}" type="pres">
      <dgm:prSet presAssocID="{2637BDE0-E563-416B-AA41-DFA07D5B067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BDD782D-6F51-43C8-8057-F522BC0BA67C}" type="presOf" srcId="{A6B53BB1-6B0B-4C15-B69F-058651397A06}" destId="{D6EB5209-97F5-4123-9EC8-63C1C00063B3}" srcOrd="0" destOrd="0" presId="urn:microsoft.com/office/officeart/2005/8/layout/vList2"/>
    <dgm:cxn modelId="{74D1223A-2DA5-468C-B636-5B2B8B4FEE03}" srcId="{7C14E104-4A9F-4406-A88B-CF0C4DDCEFFD}" destId="{2637BDE0-E563-416B-AA41-DFA07D5B0679}" srcOrd="1" destOrd="0" parTransId="{274A3D47-B15C-4194-BAFA-104061D85D50}" sibTransId="{FDEA400F-0901-45A3-AB77-9E7597D81AB9}"/>
    <dgm:cxn modelId="{B3B75269-CCC2-4304-B249-2A41335354EA}" type="presOf" srcId="{7C14E104-4A9F-4406-A88B-CF0C4DDCEFFD}" destId="{902A524E-AD56-4186-9886-DA25CCC1C527}" srcOrd="0" destOrd="0" presId="urn:microsoft.com/office/officeart/2005/8/layout/vList2"/>
    <dgm:cxn modelId="{BAC74593-2DFE-4BD0-87B7-8C02820EF99A}" type="presOf" srcId="{2637BDE0-E563-416B-AA41-DFA07D5B0679}" destId="{3C8D5B26-3561-43AA-B4FF-56481E5DAAE3}" srcOrd="0" destOrd="0" presId="urn:microsoft.com/office/officeart/2005/8/layout/vList2"/>
    <dgm:cxn modelId="{53F7FAD6-CAFE-4EE1-8AE1-4C8B5A751258}" srcId="{7C14E104-4A9F-4406-A88B-CF0C4DDCEFFD}" destId="{A6B53BB1-6B0B-4C15-B69F-058651397A06}" srcOrd="0" destOrd="0" parTransId="{A02489F3-0CEC-4C57-B7DC-9070BF93C910}" sibTransId="{66594EA7-0DC2-4699-8107-0042BA3D5216}"/>
    <dgm:cxn modelId="{066797A8-23BE-484E-ABB6-7D26703F1143}" type="presParOf" srcId="{902A524E-AD56-4186-9886-DA25CCC1C527}" destId="{D6EB5209-97F5-4123-9EC8-63C1C00063B3}" srcOrd="0" destOrd="0" presId="urn:microsoft.com/office/officeart/2005/8/layout/vList2"/>
    <dgm:cxn modelId="{FB982FB4-8D89-447C-829C-F1D7180D496E}" type="presParOf" srcId="{902A524E-AD56-4186-9886-DA25CCC1C527}" destId="{820B5D6D-AA8B-466C-93C6-A32C023EF93E}" srcOrd="1" destOrd="0" presId="urn:microsoft.com/office/officeart/2005/8/layout/vList2"/>
    <dgm:cxn modelId="{CE2E3102-D5F5-435D-99C3-F793367C63D2}" type="presParOf" srcId="{902A524E-AD56-4186-9886-DA25CCC1C527}" destId="{3C8D5B26-3561-43AA-B4FF-56481E5DAAE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5DA60-068E-4F0D-B230-EC2CAE6DFBBD}">
      <dsp:nvSpPr>
        <dsp:cNvPr id="0" name=""/>
        <dsp:cNvSpPr/>
      </dsp:nvSpPr>
      <dsp:spPr>
        <a:xfrm>
          <a:off x="0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910F1F-41E0-40AA-853A-F156EFEB70C6}">
      <dsp:nvSpPr>
        <dsp:cNvPr id="0" name=""/>
        <dsp:cNvSpPr/>
      </dsp:nvSpPr>
      <dsp:spPr>
        <a:xfrm>
          <a:off x="309562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ADF-test</a:t>
          </a:r>
        </a:p>
      </dsp:txBody>
      <dsp:txXfrm>
        <a:off x="361379" y="885644"/>
        <a:ext cx="2682428" cy="1665515"/>
      </dsp:txXfrm>
    </dsp:sp>
    <dsp:sp modelId="{14E05D95-9EF1-49F3-B257-87D9AD8B51BA}">
      <dsp:nvSpPr>
        <dsp:cNvPr id="0" name=""/>
        <dsp:cNvSpPr/>
      </dsp:nvSpPr>
      <dsp:spPr>
        <a:xfrm>
          <a:off x="3405187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F6FB3F-4C1D-4923-96E2-D2D008B7340A}">
      <dsp:nvSpPr>
        <dsp:cNvPr id="0" name=""/>
        <dsp:cNvSpPr/>
      </dsp:nvSpPr>
      <dsp:spPr>
        <a:xfrm>
          <a:off x="3714749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KPSS-test</a:t>
          </a:r>
        </a:p>
      </dsp:txBody>
      <dsp:txXfrm>
        <a:off x="3766566" y="885644"/>
        <a:ext cx="2682428" cy="1665515"/>
      </dsp:txXfrm>
    </dsp:sp>
    <dsp:sp modelId="{B7277C6D-6096-40E0-AA70-97D2286E74B9}">
      <dsp:nvSpPr>
        <dsp:cNvPr id="0" name=""/>
        <dsp:cNvSpPr/>
      </dsp:nvSpPr>
      <dsp:spPr>
        <a:xfrm>
          <a:off x="6810375" y="539743"/>
          <a:ext cx="2786062" cy="17691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EB0BE8-0F55-4CB3-875C-B70A40D727A1}">
      <dsp:nvSpPr>
        <dsp:cNvPr id="0" name=""/>
        <dsp:cNvSpPr/>
      </dsp:nvSpPr>
      <dsp:spPr>
        <a:xfrm>
          <a:off x="7119937" y="833827"/>
          <a:ext cx="2786062" cy="17691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Rolling mean &amp; rolling variance</a:t>
          </a:r>
        </a:p>
      </dsp:txBody>
      <dsp:txXfrm>
        <a:off x="7171754" y="885644"/>
        <a:ext cx="2682428" cy="1665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B5209-97F5-4123-9EC8-63C1C00063B3}">
      <dsp:nvSpPr>
        <dsp:cNvPr id="0" name=""/>
        <dsp:cNvSpPr/>
      </dsp:nvSpPr>
      <dsp:spPr>
        <a:xfrm>
          <a:off x="0" y="9992"/>
          <a:ext cx="6692748" cy="20685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Deep learning model </a:t>
          </a:r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versus  </a:t>
          </a:r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traditional model</a:t>
          </a:r>
        </a:p>
      </dsp:txBody>
      <dsp:txXfrm>
        <a:off x="100979" y="110971"/>
        <a:ext cx="6490790" cy="1866601"/>
      </dsp:txXfrm>
    </dsp:sp>
    <dsp:sp modelId="{3C8D5B26-3561-43AA-B4FF-56481E5DAAE3}">
      <dsp:nvSpPr>
        <dsp:cNvPr id="0" name=""/>
        <dsp:cNvSpPr/>
      </dsp:nvSpPr>
      <dsp:spPr>
        <a:xfrm>
          <a:off x="0" y="2176472"/>
          <a:ext cx="6692748" cy="2068559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Time series variables</a:t>
          </a:r>
        </a:p>
      </dsp:txBody>
      <dsp:txXfrm>
        <a:off x="100979" y="2277451"/>
        <a:ext cx="6490790" cy="1866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4T18:34:00.5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2120 729 24575,'0'26'0,"1"-5"0,-2 1 0,0 0 0,-1 0 0,-7 32 0,-6 16 0,12-53 0,0 0 0,-1 0 0,-1 0 0,-1 0 0,-15 30 0,21-46 0,-17 30 0,-1-2 0,-39 49 0,47-68 0,-1-1 0,0-1 0,-1 0 0,0 0 0,0-1 0,-1 0 0,-23 8 0,18-8 0,1 1 0,0 1 0,-24 16 0,27-16 0,-1-1 0,0-1 0,-1 0 0,1-1 0,-1-1 0,0 0 0,-20 2 0,24-4 0,-116 20 0,101-17 0,0-1 0,0-1 0,-33 0 0,-85-5 0,54-1 0,12 3 0,-84-3 0,146-1 0,0 0 0,0-2 0,0 0 0,0-1 0,1 0 0,-17-10 0,8 4 0,-39-12 0,46 18 0,0 0 0,1-2 0,-32-19 0,38 22 0,-1 0 0,1 0 0,-22-5 0,23 8 0,1-1 0,-1 0 0,1-1 0,0 0 0,0 0 0,0-1 0,-9-6 0,-30-25 0,-40-34 0,54 43 0,25 20 0,0 0 0,0-1 0,-12-13 0,-82-117 0,97 130 0,0 0 0,1 0 0,0-1 0,0 0 0,1 1 0,0-2 0,1 1 0,0 0 0,0-1 0,1 1 0,0-1 0,0-14 0,2-171 0,2 85 0,-2 103 0,0-1 0,1 0 0,0 1 0,0-1 0,1 1 0,0-1 0,0 1 0,1 0 0,0 0 0,0 0 0,6-9 0,2 1 0,0 2 0,0-1 0,26-21 0,-5 0 0,-27 28 0,0 0 0,1 1 0,0 0 0,0 0 0,0 1 0,1-1 0,11-6 0,54-28 0,-49 25 0,0 2 0,1 1 0,1 0 0,43-13 0,-37 16 0,34-15 0,4-2 0,-50 21 0,0 2 0,0 0 0,36-2 0,-30 4 0,36-7 0,29-4 0,-60 9 0,51-12 0,-43 8 0,1 1 0,-1 2 0,1 2 0,59 3 0,-36 0 0,-42 1 0,0 0 0,38 9 0,-35-6 0,39 4 0,-29-7 0,-18-2 0,-1 0 0,1 1 0,-1 1 0,0 0 0,0 1 0,0 0 0,0 2 0,20 8 0,21 14 0,58 20 0,-105-43 0,0-1 0,0 2 0,0-1 0,0 1 0,-1 0 0,13 13 0,-15-14 0,29 18 0,-27-19 0,-1 1 0,1 0 0,-1 0 0,7 7 0,7 9 0,-1 0 0,27 37 0,-41-49 28,-1 1 0,0 0-1,-1 0 1,0 0-1,-1 0 1,0 0 0,0 0-1,1 11 1,7 32-1642,-4-32-5212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4T18:34:03.5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2483 969 24575,'-1'10'0,"-1"0"0,1 0 0,-2 0 0,1-1 0,-6 13 0,0 1 0,-49 138 0,50-147 0,-1 1 0,0-1 0,-1-1 0,-1 0 0,0 0 0,0-1 0,-2 0 0,1-1 0,-2 0 0,1 0 0,-1-2 0,-1 0 0,0 0 0,-16 7 0,17-11 0,-1 0 0,0-1 0,-18 3 0,-14 4 0,24-5 0,-1-1 0,1-1 0,-41 1 0,-71-6 0,52-1 0,-251 1 0,315 0 0,-1-1 0,1 0 0,-24-8 0,20 5 0,-41-5 0,28 9 0,16 0 0,0 0 0,0-1 0,-27-6 0,-75-22 0,-32-29 0,140 54 0,0 1 0,0 0 0,-1 1 0,1 0 0,-27-1 0,19 2 0,-30-6 0,4-3 0,-28-7 0,9 1 0,52 15 0,1-1 0,-1-1 0,0 0 0,1-1 0,0 0 0,0-1 0,-18-11 0,-7-10 0,14 11 0,1-1 0,-24-22 0,13 10 0,25 22 0,0 0 0,0-1 0,-10-12 0,0-3 0,2 0 0,1-2 0,-16-29 0,25 40 0,1-1 0,0 1 0,1-1 0,1-1 0,0 1 0,1 0 0,-2-25 0,5-194 0,1 104 0,0 119 0,-1 0 0,1 0 0,1 1 0,0-1 0,0 1 0,1-1 0,1 1 0,0 0 0,0 0 0,1 0 0,10-16 0,-6 14 0,1 0 0,0 0 0,0 1 0,1 1 0,1 0 0,-1 0 0,26-14 0,0 0 0,-21 13 0,0 0 0,1 2 0,0 0 0,36-13 0,-23 13 0,0 1 0,1 2 0,54-4 0,-46 6 0,40-8 0,-42 6 0,51-3 0,428 8 0,-245 2 0,-248 0 0,1 1 0,0 1 0,-1 1 0,0 1 0,0 1 0,37 15 0,31 12 0,61 24 0,-134-50 0,-1-1 0,24 4 0,-24-6 0,-1 0 0,1 1 0,18 9 0,-15-4 0,0 1 0,0 1 0,-2 1 0,25 20 0,-28-21 0,0-1 0,2-1 0,21 11 0,-18-10 0,32 22 0,-15-9 0,-29-19 0,-1-1 0,1 1 0,-1 0 0,0 1 0,-1-1 0,1 2 0,8 10 0,-5-4 0,-1 2 0,-1-1 0,0 1 0,-1 0 0,-1 0 0,0 1 0,-1 0 0,0 0 0,-2 0 0,0 1 0,-1-1 0,1 28 0,-3-23 0,1 2 0,-1 0 0,-6 39 0,4-55 0,0 1 0,0 0 0,0-1 0,-1 0 0,0 1 0,-1-1 0,1-1 0,-1 1 0,-1 0 0,1-1 0,-11 11 0,-109 100-1365,109-106-5461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4T19:11:03.1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638 306 24575,'0'395'0,"-2"-370"0,0 0 0,-10 40 0,6-35 0,-3 36 0,7-9 0,2-27 0,-2 1 0,-6 33 0,-4 21 0,9-57 0,-1 0 0,-8 31 0,-6 35 0,6-27 0,4-27 0,3 1 0,-2 48 0,9 84 0,0-61 0,-2-83-348,-1 0 0,-1 0-1,-8 35 1,2-22-155,2 1 0,-1 54 0,8 88 707,1-68-291,-2-116 87,0 28 0,-1 1 0,-1-1 0,-8 40 0,-27 117-466,33-163 837,1 0 1,0 35-1,2-37-331,0 0 0,-1 0 1,-7 30-1,-29 112 1936,34-136-1976,-2 39 0,5-42 0,-2 0 0,-7 36 0,4-31 21,2 0-1,-2 47 1,4-42-177,-9 51 0,3-41-460,2 1 0,-1 48 0,8 92 1156,1-68-214,-2 307-469,-1-399 402,-2 0 1,-8 40-1,4-35 40,-1 36-1,6-9-298,1-27 0,-1 1 0,-6 33 0,-4 21 0,10-57 0,-2 0 0,-8 30 0,6-34-158,-4 45 0,7-43-113,-9 35 0,-4 28 87,3-14 196,3-36-12,-2 9 0,2 0 0,2 0 0,-3 72 0,12-64 207,1-20-599,-3-1 0,0 0 0,-9 45 0,1-27 133,3 0-1,2 107 1,3-135-78,-2 1 1,-8 39 0,5-35-334,-2 37 0,8 100 2724,-2 33 1128,-1-179-3006,-8 31 0,6-34-199,1 1 0,-2 24-1,5 70 24,2-77 0,-1 1 0,-2-1 0,-8 43 0,2-34 0,2 1 0,0 45 0,6 94 0,2-68 0,-3-30 0,3 98 0,12-99 0,-9-56 0,4 36 0,-4-21 0,13 58 0,-11-71 0,6 24 0,-7-37 0,-2 0 0,0 1 0,1 19 0,-4 39 0,-3-54 0,2-1 0,1 0 0,1 1 0,8 33 0,-2-23 0,45 143 0,-34-110 0,-15-50 0,1 0 0,0-1 0,1 1 0,0-1 0,2 0 0,11 18 0,-14-24 0,1 0 0,-1 0 0,-1 1 0,0 0 0,0 0 0,-1 0 0,-1 0 0,2 15 0,-1-11 0,0 0 0,0-1 0,2 1 0,5 14 0,8 9 0,1-1 0,1-1 0,27 35 0,-37-57 0,-1 2 0,0-1 0,-2 1 0,0 1 0,7 20 0,17 39 0,-27-68 0,1 1 0,0-1 0,0 0 0,1-1 0,1 1 0,10 10 0,107 85 0,-94-79 0,44 44 0,-62-58 0,1 0 0,-1-1 0,1 0 0,28 12 0,9 8 0,-20-10 0,88 52 0,-103-64 0,-1 0 0,1-1 0,0-1 0,0 0 0,0-1 0,26 3 0,-1-1 0,-1 2 0,0 2 0,0 2 0,-1 1 0,42 22 0,-26-11-162,63 26-810,-99-44 844,0-1-1,0-1 1,0 0-1,36 2 0,-30-4 129,1 0 0,0 2 0,43 14 0,71 32 0,-51-17 0,-46-17 0,1-2 0,0-2 0,1-2 0,79 8 0,-83-15 0,57 14 0,-52-9 0,15 4-789,-26-4 695,1-2 1,48 2 0,182-8 2044,-107-1-1056,-136-1-895,1 0 0,38-9 0,15-2 0,-54 9 0,0 0 0,-1-2 0,1 0 0,-1-2 0,0 0 0,38-23 0,-45 25 0,71-30 0,-20 11 0,-23 8 0,2 3 0,63-13 0,-80 21 0,-5-1 0,0 0 0,-1-2 0,0-1 0,-1 0 0,25-17 0,-22 12 0,1 2 0,0 1 0,31-12 0,-26 14 0,-14 5 0,0 0 0,1 0 0,28-3 0,-12 3 0,-1-1 0,-1-2 0,1-1 0,-1-1 0,46-23 0,-36 17 0,-28 12 0,-1 0 0,0-1 0,-1 0 0,1-1 0,18-13 0,24-21 0,14-11 0,-62 46 0,0-1 0,-1 1 0,1-1 0,-1 0 0,-1 0 0,1 0 0,3-11 0,1-1 0,6-30 0,8-81 0,-16 102 0,-1-1 0,-1 0 0,0-29 0,-5-88 0,-1 54 0,0 7 0,5-103 0,0 168 0,1 0 0,0 1 0,15-36 0,-12 36 0,-1 0 0,-1 0 0,6-33 0,-5 17 0,18-63 0,-15 64 0,-1 0 0,5-39 0,5-30 0,-3 21 0,-3 11 0,-5 32 0,4-65 0,-10 77 0,1 0 0,2 0 0,7-29 0,-1 2 0,5-20 0,-9 47 0,-1 0 0,-1 0 0,-2-1 0,-1-41 0,-1 36 0,2-1 0,7-44 0,0 17 0,-3 0 0,-3-114 0,-3 134 0,1 22 0,1 0 0,0 0 0,8-26 0,-5 23 0,5-41 0,-10-68 0,1-11 0,2 119 0,8-30 0,-6 33 0,-1-1 0,1-20 0,-2-285 0,-5 167 0,2-598 0,1 738 0,1-1 0,0 1 0,8-24 0,-5 20 0,5-41 0,-9-4 0,-2 47 0,2-1 0,0 1 0,1 0 0,7-31 0,-2 23 0,-2-1 0,0 1 0,0-38 0,-7-90 0,0 58 0,2-3289 0,-1 3369 0,-1-1 0,0 1 0,-8-24 0,5 20 0,-5-41 0,9-17 0,1 52 0,-1 0 0,-6-44 0,4 62 0,1 0 0,-1 0 0,0 0 0,-1 1 0,0-1 0,-1 1 0,0 0 0,0 1 0,-1-1 0,-13-14 0,-119-111 0,17 44 39,85 67-92,1-3 1,1-1 0,-36-37-1,48 42-243,-1 2-1,-28-21 1,-17-14 331,44 36 96,0 1 0,-1 2 0,-1 0 0,-34-14 0,-51-33 239,66 35-370,26 16 0,0 0 0,-30-26 0,43 33 0,-1 0 0,1 1 0,0 0 0,-1 0 0,0 1 0,0-1 0,-11-2 0,-55-13 0,57 15 0,-19-6 0,-58-24 0,-11-4 0,-28 0 0,96 31 0,0 2 0,1 2 0,-1 1 0,-60 6 0,13-2 0,73-2 0,-10 1 0,0-2 0,-1 0 0,1-1 0,-28-6 0,19 1 0,0 1 0,0 2 0,-35-1 0,-92 7 0,57 0 0,-445-2 0,525 1 0,-1 1 0,1 1 0,0 1 0,0 0 0,-36 15 0,13-5 0,-130 40 0,43-15 0,66-27 0,47-10 0,1 1 0,0 0 0,0 1 0,0 0 0,-18 9 0,4 1 0,-1-2 0,-41 12 0,36-14 0,-103 30 0,90-21 0,33-12 0,-1-1 0,1-1 0,-1 0 0,-26 3 0,-9 1-1365,32-3-5461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4T19:11:09.5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86 4 24575,'0'18'0,"0"993"0,2-992 0,-1 0 0,2-1 0,7 24 0,-5-20 0,5 40 0,-7-25 0,13 58 0,-9-48 0,-2 0 0,-3 0 0,-4 74 0,0-31 0,3-68 0,1 0 0,0 0 0,2 0 0,6 22 0,-5-18 0,-2 0 0,0 0 0,-2 43 0,1 13 0,1-60 0,7 31 0,-5-33 0,4 39 0,-7 266 0,-4-168 0,2 1144 0,-1-1274 0,-2-1 0,-7 36 0,4-30 0,-2 32 0,-8 50 0,9-79 0,-2 58 0,10 30 0,-2 56 0,-2-157 0,-8 29 0,6-32 0,1 1 0,-1 20 0,2 285 0,5-166 0,-1-130 0,-1-9 0,0 1 0,-1-1 0,-1 1 0,-8 37 0,4-32 0,0 0 0,2 0 0,-1 38 0,6 83 0,0-61 0,-1 2031 0,2-2099 0,-1 1 0,2-1 0,7 24 0,-5-20 0,5 41 0,-10 52 0,1 10 0,2-103 0,8 30 0,-6-33 0,4 41 0,-7-25 0,-1-5 0,9 55 0,-3-46 0,2 68 0,-5-42 0,9 8 0,-8-52 0,4 38 0,-8-9 0,-1-30 0,1 0 0,0-1 0,2 1 0,4 19 0,-1-13 0,4 37 0,-7-37 0,10 40 0,16 55 0,-23-100 0,4 31 0,-8-37 0,0 0 0,2 0 0,0 0 0,11 27 0,-1-8 0,18 62 0,1 4 0,-26-83 0,0 0 0,11 16 0,-15-28 0,1 0 0,-1 0 0,1-1 0,0 1 0,0-1 0,0 0 0,0 0 0,1-1 0,0 1 0,7 3 0,3 0 0,1-1 0,0 0 0,0-1 0,0-1 0,20 3 0,87 21 0,-69-15 0,-35-8 0,0 0 0,39 3 0,264-6 0,-160-4 0,1259 2 0,-1402-1 0,-1-1 0,1-1 0,23-6 0,-20 4 0,40-5 0,-25 8 0,-17 2 0,0-1 0,0-2 0,21-4 0,-11 0 0,1 2 0,60-3 0,64 9 0,-56 1 0,-76-2 0,-1-2 0,1-1 0,42-10 0,-23 6 0,0 1 0,0 3 0,0 1 0,52 5 0,-5-1 0,-25 0 0,82-4 0,-133 0 0,-1-1 0,-1 0 0,1 0 0,0-2 0,-1 1 0,0-1 0,0-1 0,0 0 0,-1 0 0,1-1 0,-2 0 0,1-1 0,-1 0 0,0-1 0,-1 0 0,10-13 0,-13 13 0,1 0 0,-2 0 0,8-18 0,-8 15 0,1 1 0,10-16 0,-6 11 0,14-33 0,-16 33 0,0 1 0,0 0 0,11-14 0,-7 14 0,-1 0 0,-1-1 0,0 0 0,-1-1 0,-1 0 0,0 0 0,-1 0 0,-1-1 0,-1 0 0,-1 0 0,0 0 0,0-28 0,-4-599 0,0 230 0,1-341 0,-2 735 0,0 0 0,-2-1 0,-8-30 0,3 15 0,-3-8 0,-21-49 0,-1-5 0,22 55 0,1 0 0,3-1 0,-5-66 0,11 84 0,-2 0 0,-10-36 0,6 27 0,-4-12 0,6 28 0,1 0 0,2 0 0,-2-21 0,-11-73 0,10 77 0,-4-54 0,10 35 0,1 35 0,-1 0 0,0 0 0,-2 0 0,-8-39 0,0 18 0,-6-58 0,4 20 0,4 13 0,3-1 0,6-109 0,1 65 0,-2 99 0,1-5 0,-2-1 0,0 0 0,-1 0 0,-7-33 0,2 27 0,2-1 0,1 0 0,-2-39 0,7-81 0,1 59 0,-2-820 0,-1 889 0,-1-1 0,-1 1 0,-6-24 0,4 20 0,-5-41 0,9-52 0,0-10 0,-2 103 0,-7-30 0,5 32 0,-4-39 0,8-54 0,0-14 0,-2 106 0,-8-32 0,6 35 0,1-1 0,-2-23 0,3-263 0,5 157 0,-2 136 0,1-7 0,-1 0 0,-2 0 0,0 0 0,-7-32 0,3 25 0,0 0 0,2-1 0,-1-37 0,5-82 0,2 60 0,-2-972 0,-1 1041 0,0 0 0,-2 0 0,-5-21 0,-5-27 0,11 51 0,-1 1 0,0-1 0,-1 1 0,0 0 0,-1 1 0,0-1 0,-2 1 0,1 0 0,-1 0 0,-11-13 0,-10-9 0,-58-56 0,57 61 0,7 7 0,0 1 0,-37-27 0,-28-7 0,54 36 0,1-1 0,1-2 0,-49-43 0,75 59 0,-2 0 0,1 0 0,-1 1 0,1 0 0,-1 0 0,-1 1 0,1 0 0,-11-4 0,2 0 0,1 0 0,0-1 0,0 0 0,-19-17 0,-23-15 0,14 10 0,31 22 0,0 1 0,0 0 0,-1 0 0,-16-7 0,13 9 0,-1 0 0,1-1 0,-1 0 0,1-2 0,-24-15 0,-68-51 0,90 66 0,0 0 0,-1 1 0,-1 2 0,1 0 0,-1 0 0,0 2 0,-33-3 0,-71-19 0,75 13 0,33 8 0,0 0 0,-24-2 0,-41-8 0,56 9 0,-49-4 0,25 9 0,29 1 0,1-1 0,-1 0 0,0-1 0,-21-6 0,13 1 0,-1 2 0,0 0 0,-36 0 0,-91 7 0,58 0 0,-477-2 0,559 1 0,0 0 0,1 2 0,-26 6 0,-25 5 0,-67 8 0,89-13 0,-14 4 0,39-7 0,0-2 0,-38 5 0,22-8 0,15-1 0,0 1 0,0 1 0,-23 6 0,9 2 0,0 1 0,-52 26 0,57-25 0,-45 13 0,47-18 0,1 2 0,-39 19 0,50-22-136,1 0-1,-1-1 1,0-1-1,-1 0 1,1-1-1,-1-1 1,0 0-1,1-1 0,-27-2 1,16 1-6690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EEDE4-A488-4D95-A2FA-909BE39653A7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5137E-0430-433C-805A-9DF52F4B96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72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866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01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Condition number too high   SVD number not close to zero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285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Condition number drop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39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Condition number still high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042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Alfa = 0.5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66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168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SARIMA(0,1,0)24 or SARIMA(1,0,0)24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3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 goal of this project is to predict the electricity load by using time series skills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216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Recods</a:t>
            </a:r>
            <a:r>
              <a:rPr lang="en-US" altLang="zh-TW" dirty="0"/>
              <a:t> the load data from 2017 to 2021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02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StnPre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stationPressure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測站氣壓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hpa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SeaPres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海平面氣壓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hpa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Temperature 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溫度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(c)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Td- dew point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露點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(c)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RH- 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relativeHumidity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相對溼度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(%)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WS- windspeed 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風速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(m/s)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WD- </a:t>
            </a:r>
            <a:r>
              <a:rPr lang="en-US" altLang="zh-TW" sz="1800" kern="100" dirty="0" err="1">
                <a:solidFill>
                  <a:srgbClr val="92D0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winddirection</a:t>
            </a:r>
            <a:r>
              <a:rPr lang="zh-TW" altLang="zh-TW" sz="18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風向</a:t>
            </a:r>
            <a:r>
              <a:rPr lang="en-US" altLang="zh-TW" sz="18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(360degree)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WSGust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最大陣風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(m/s)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WDGust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最大陣風風向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(360degree)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 err="1">
                <a:solidFill>
                  <a:srgbClr val="92D0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Precp</a:t>
            </a:r>
            <a:r>
              <a:rPr lang="en-US" altLang="zh-TW" sz="18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 precipitation</a:t>
            </a:r>
            <a:r>
              <a:rPr lang="zh-TW" altLang="zh-TW" sz="18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降水量</a:t>
            </a:r>
            <a:r>
              <a:rPr lang="en-US" altLang="zh-TW" sz="18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(mm)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PrecpHour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降水時數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(hour)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Sunshine-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日照時數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(hour)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GloblRad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全天空日射量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(MJ/m^2)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Visb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可見度？？</a:t>
            </a: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UVI-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紫外線指數</a:t>
            </a:r>
          </a:p>
          <a:p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CloudAmount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總雲量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(0~10)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D11EF-27BD-45E0-9B4D-01ADF41F3DB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539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Fill the missing value , look inside the data and fill with proper values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13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60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 big difference so I used North data for the rest of the project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39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P-value close to zero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400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P-value close to 0.05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5137E-0430-433C-805A-9DF52F4B960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85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22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35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253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8217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44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357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069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136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20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95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14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438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94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9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90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54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88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1B2D1-3E66-4750-8AA5-288E191B57FD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09162-E4E1-45E4-A689-7488ADF7A9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791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openxmlformats.org/officeDocument/2006/relationships/image" Target="../media/image1.jpe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00.png"/><Relationship Id="rId5" Type="http://schemas.openxmlformats.org/officeDocument/2006/relationships/customXml" Target="../ink/ink1.xml"/><Relationship Id="rId4" Type="http://schemas.openxmlformats.org/officeDocument/2006/relationships/image" Target="../media/image30.pn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dawn-twilight-dusk-electricity-917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customXml" Target="../ink/ink3.xml"/><Relationship Id="rId5" Type="http://schemas.openxmlformats.org/officeDocument/2006/relationships/image" Target="../media/image54.png"/><Relationship Id="rId10" Type="http://schemas.openxmlformats.org/officeDocument/2006/relationships/image" Target="../media/image3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3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3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06287-4A9C-DABB-9AA7-93DCB6D9B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Time Series Analysis and Modeling Final Term Project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045B6F-363C-32D7-2FDF-99682AEFA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581752"/>
            <a:ext cx="8791575" cy="1655762"/>
          </a:xfrm>
        </p:spPr>
        <p:txBody>
          <a:bodyPr/>
          <a:lstStyle/>
          <a:p>
            <a:pPr algn="ctr"/>
            <a:r>
              <a:rPr lang="en-US" altLang="zh-TW" dirty="0"/>
              <a:t>Team member:</a:t>
            </a:r>
          </a:p>
          <a:p>
            <a:pPr algn="ctr"/>
            <a:r>
              <a:rPr lang="en-US" altLang="zh-TW" dirty="0"/>
              <a:t>Hsueh-Yi Lu</a:t>
            </a:r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80D5E6E-447D-14C1-00E1-008D2C79C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3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1"/>
    </mc:Choice>
    <mc:Fallback>
      <p:transition spd="slow" advTm="9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D76DDF6-FB95-D827-2F54-7DD2D5F2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5710578"/>
          </a:xfrm>
        </p:spPr>
        <p:txBody>
          <a:bodyPr>
            <a:normAutofit/>
          </a:bodyPr>
          <a:lstStyle/>
          <a:p>
            <a:r>
              <a:rPr lang="en-US" altLang="zh-TW" sz="2500" dirty="0">
                <a:solidFill>
                  <a:srgbClr val="FFFFFF"/>
                </a:solidFill>
                <a:effectLst/>
                <a:latin typeface="+mn-lt"/>
                <a:ea typeface="新細明體" panose="02020500000000000000" pitchFamily="18" charset="-120"/>
                <a:cs typeface="新細明體" panose="02020500000000000000" pitchFamily="18" charset="-120"/>
              </a:rPr>
              <a:t>Dependent variable versus time</a:t>
            </a:r>
            <a:br>
              <a:rPr lang="zh-TW" altLang="zh-TW" sz="2500" dirty="0">
                <a:solidFill>
                  <a:srgbClr val="FFFFFF"/>
                </a:solidFill>
                <a:effectLst/>
                <a:latin typeface="+mn-lt"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sz="25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994C01-7830-AC42-9EB4-0A56DC5BC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8935EAE-77FA-6BDF-DBEE-017FCD322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778" y="954338"/>
            <a:ext cx="6844045" cy="4944820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58D6E447-9E4C-8BDE-E000-BEAB2904B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929"/>
    </mc:Choice>
    <mc:Fallback>
      <p:transition spd="slow" advTm="14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9463C-2899-1730-DF22-9D41E0A6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212387" cy="938139"/>
          </a:xfrm>
        </p:spPr>
        <p:txBody>
          <a:bodyPr>
            <a:noAutofit/>
          </a:bodyPr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ACF/PACF of the dependent variable</a:t>
            </a:r>
            <a:br>
              <a:rPr lang="zh-TW" altLang="zh-TW" sz="44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sz="44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F086EFC-B9D7-FA3E-121C-D420C326E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6614" y="1948801"/>
            <a:ext cx="5170050" cy="38968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3D4A909-E5DC-3BF1-C0C9-CB14CEF4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178" y="1948801"/>
            <a:ext cx="5165026" cy="3896828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ED33EDA3-917A-197C-D3BE-C173BA859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2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3"/>
    </mc:Choice>
    <mc:Fallback>
      <p:transition spd="slow" advTm="17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B4089-15FE-9235-A51D-6B301A40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ACF/PACF of the dependent variable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41AFF3D-2D4D-5F4E-326F-87BEAD3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2369911"/>
            <a:ext cx="4744321" cy="35920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554293-F965-1557-7E7A-0C33B90E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851" y="2281077"/>
            <a:ext cx="4744321" cy="3624633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C5D9693-250F-ED38-3AEE-A9C1E6940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5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8"/>
    </mc:Choice>
    <mc:Fallback>
      <p:transition spd="slow" advTm="5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E5214-700F-6070-EC4A-79654481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618518"/>
            <a:ext cx="3256416" cy="6076196"/>
          </a:xfrm>
        </p:spPr>
        <p:txBody>
          <a:bodyPr>
            <a:normAutofit/>
          </a:bodyPr>
          <a:lstStyle/>
          <a:p>
            <a:r>
              <a:rPr lang="en-US" altLang="zh-TW" sz="33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Correlation matrix </a:t>
            </a:r>
            <a:br>
              <a:rPr lang="zh-TW" altLang="zh-TW" sz="33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</a:br>
            <a:endParaRPr lang="zh-TW" altLang="en-US" sz="33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ADB0F1A-2EAB-6429-4247-3160DD386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endParaRPr lang="en-US" sz="23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0A76D5-D2C2-49EE-9318-901F39508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C9910E-5AB6-E92F-DF66-364918083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973" y="638491"/>
            <a:ext cx="2976069" cy="2358533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3D1BB4-141F-47BF-8854-E25124A46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041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C2226AF-C533-4D07-8B21-C9D8BF14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5322" y="0"/>
            <a:ext cx="914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103100-09B3-D0EB-FD5A-6E76D2897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934" y="638491"/>
            <a:ext cx="2686268" cy="2095289"/>
          </a:xfrm>
          <a:prstGeom prst="rect">
            <a:avLst/>
          </a:prstGeom>
        </p:spPr>
      </p:pic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15CB0D8-8639-0463-BD18-6382B3357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4973" y="3910446"/>
            <a:ext cx="2861108" cy="22245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A43051-B87D-3D78-4F25-C4FF1C12E9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934" y="3860976"/>
            <a:ext cx="2807937" cy="2169130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792AFE0E-9387-7253-071D-DC57C1B66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62"/>
    </mc:Choice>
    <mc:Fallback>
      <p:transition spd="slow" advTm="32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7B46A-D316-4BAD-3505-79A26F80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/>
              <a:t>Stationary</a:t>
            </a:r>
            <a:endParaRPr lang="zh-TW" altLang="en-US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04A9271B-96B1-4437-5826-E14181C64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59439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A863E98-7754-7947-EBEE-5C8D1D02C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9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2"/>
    </mc:Choice>
    <mc:Fallback>
      <p:transition spd="slow" advTm="10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76C735-321D-75FF-A98D-9E46DD37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5712432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ADF-test</a:t>
            </a:r>
            <a:endParaRPr lang="zh-TW" altLang="en-US" sz="5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1AA585-85B9-EC5F-8B37-F6991E89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39" y="5886337"/>
            <a:ext cx="4459287" cy="396504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2118BF43-E005-0D13-6AC7-F7AB5F22E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35444"/>
            <a:ext cx="5456279" cy="316216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E4B15DE-D799-BFA3-78E0-467E53D86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7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4"/>
    </mc:Choice>
    <mc:Fallback>
      <p:transition spd="slow" advTm="9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10A1C51-3CA8-333B-912F-C7FD1BDD6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4459286" cy="5757413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KPSS-test</a:t>
            </a:r>
            <a:endParaRPr lang="zh-TW" altLang="en-US" sz="5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EE18C8-1589-D984-051D-13A3B6A4A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DBA456C5-9A9B-6A2C-89D9-6D0D9F3E5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55076"/>
            <a:ext cx="5456279" cy="39228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E6A8C8D-3612-1770-3FE1-2F5845252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74"/>
    </mc:Choice>
    <mc:Fallback>
      <p:transition spd="slow" advTm="17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C317C6-7AD6-4384-1F9B-AFCA1CE8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4459286" cy="5989111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Rolling mean &amp; variance</a:t>
            </a:r>
            <a:endParaRPr lang="zh-TW" altLang="en-US" sz="5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D2E371-7F31-1A02-5A90-50AFD7845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E201BC1-5378-0147-23AD-751CCC3AE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31804"/>
            <a:ext cx="5456279" cy="396944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67C23FBA-F2F0-CFAD-9FE6-CDA52A903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1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8"/>
    </mc:Choice>
    <mc:Fallback>
      <p:transition spd="slow" advTm="18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EAD54BF-C277-183F-EBE1-873D9FEC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88" y="1841765"/>
            <a:ext cx="4459286" cy="1478570"/>
          </a:xfrm>
        </p:spPr>
        <p:txBody>
          <a:bodyPr>
            <a:normAutofit/>
          </a:bodyPr>
          <a:lstStyle/>
          <a:p>
            <a:r>
              <a:rPr lang="en-US" altLang="zh-TW" sz="3200" b="1" kern="0" dirty="0">
                <a:effectLst/>
                <a:latin typeface="+mn-lt"/>
                <a:cs typeface="Calibri" panose="020F0502020204030204" pitchFamily="34" charset="0"/>
              </a:rPr>
              <a:t>Time series Decomposition</a:t>
            </a:r>
            <a:br>
              <a:rPr lang="zh-TW" altLang="zh-TW" sz="3200" b="1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TW" altLang="en-US" sz="32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3ED2D66-5988-52B2-B50F-02E0D0A3D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083" y="1557350"/>
            <a:ext cx="5456279" cy="40922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3" name="內容版面配置區 42" descr="一張含有 文字 的圖片&#10;&#10;自動產生的描述">
            <a:extLst>
              <a:ext uri="{FF2B5EF4-FFF2-40B4-BE49-F238E27FC236}">
                <a16:creationId xmlns:a16="http://schemas.microsoft.com/office/drawing/2014/main" id="{5CE17560-7C4B-D87A-CAE0-BE03674D6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33367" y="3789362"/>
            <a:ext cx="5792787" cy="1044575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4A9FC30-BCAC-A451-36C6-77568D79B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93"/>
    </mc:Choice>
    <mc:Fallback>
      <p:transition spd="slow" advTm="24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934DA-0189-1ACB-38FF-3A9F3DAF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kern="0" dirty="0">
                <a:effectLst/>
                <a:latin typeface="+mn-lt"/>
                <a:cs typeface="Calibri" panose="020F0502020204030204" pitchFamily="34" charset="0"/>
              </a:rPr>
              <a:t>Holt-Winters Method</a:t>
            </a:r>
            <a:br>
              <a:rPr lang="zh-TW" altLang="zh-TW" sz="1800" b="1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5FDC0EB-AC9C-0E4F-750F-433CE08BE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34487" y="2925846"/>
            <a:ext cx="4671312" cy="35184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0CED135-A1D2-6863-DCC7-065E4C63C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01" y="1914637"/>
            <a:ext cx="11594998" cy="741477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C2E556D-1A72-4395-A658-F89813DB7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6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58"/>
    </mc:Choice>
    <mc:Fallback>
      <p:transition spd="slow" advTm="14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35269-6C7D-92E1-F26D-BF1148EA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330425"/>
            <a:ext cx="10778445" cy="1846717"/>
          </a:xfrm>
        </p:spPr>
        <p:txBody>
          <a:bodyPr/>
          <a:lstStyle/>
          <a:p>
            <a:pPr algn="ctr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FEE124-5654-3259-698C-899531837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744" y="1955574"/>
            <a:ext cx="9960428" cy="4430487"/>
          </a:xfrm>
        </p:spPr>
        <p:txBody>
          <a:bodyPr numCol="2">
            <a:normAutofit lnSpcReduction="10000"/>
          </a:bodyPr>
          <a:lstStyle/>
          <a:p>
            <a:pPr algn="just"/>
            <a:r>
              <a:rPr lang="en-US" altLang="zh-TW" dirty="0"/>
              <a:t>Project Introduction</a:t>
            </a:r>
          </a:p>
          <a:p>
            <a:pPr algn="just"/>
            <a:r>
              <a:rPr lang="en-US" altLang="zh-TW" dirty="0"/>
              <a:t>Dataset Introduction</a:t>
            </a:r>
          </a:p>
          <a:p>
            <a:pPr algn="just"/>
            <a:r>
              <a:rPr lang="en-US" altLang="zh-TW" dirty="0"/>
              <a:t>Preprocessing</a:t>
            </a:r>
          </a:p>
          <a:p>
            <a:pPr algn="just"/>
            <a:r>
              <a:rPr lang="en-US" altLang="zh-TW" dirty="0"/>
              <a:t>Stationary</a:t>
            </a:r>
          </a:p>
          <a:p>
            <a:pPr algn="just"/>
            <a:r>
              <a:rPr lang="en-US" altLang="zh-TW" dirty="0"/>
              <a:t>Time Series Decomposition</a:t>
            </a:r>
          </a:p>
          <a:p>
            <a:pPr algn="just"/>
            <a:r>
              <a:rPr lang="en-US" altLang="zh-TW" dirty="0"/>
              <a:t>Holt’s Winter Test</a:t>
            </a:r>
          </a:p>
          <a:p>
            <a:pPr algn="just"/>
            <a:r>
              <a:rPr lang="en-US" altLang="zh-TW" dirty="0"/>
              <a:t>Feature Selection</a:t>
            </a:r>
          </a:p>
          <a:p>
            <a:pPr algn="just"/>
            <a:r>
              <a:rPr lang="en-US" altLang="zh-TW" dirty="0"/>
              <a:t>Base-model</a:t>
            </a:r>
          </a:p>
          <a:p>
            <a:pPr algn="just"/>
            <a:r>
              <a:rPr lang="en-US" altLang="zh-TW" sz="1800" b="1" kern="0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Multiple Linear Regression</a:t>
            </a:r>
            <a:endParaRPr lang="zh-TW" altLang="zh-TW" sz="1800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sz="1800" b="1" kern="0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ARMA, ARIMA ,and SARIMA Model</a:t>
            </a:r>
          </a:p>
          <a:p>
            <a:pPr algn="just"/>
            <a:r>
              <a:rPr lang="en-US" altLang="zh-TW" sz="1800" b="1" kern="0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Levenberg Marquardt Algorithm</a:t>
            </a:r>
          </a:p>
          <a:p>
            <a:pPr algn="just"/>
            <a:r>
              <a:rPr lang="en-US" altLang="zh-TW" sz="1800" b="1" kern="0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Diagnostic Analysis</a:t>
            </a:r>
            <a:endParaRPr lang="zh-TW" altLang="zh-TW" sz="1800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sz="1800" b="1" kern="0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Deep Learning Model</a:t>
            </a:r>
            <a:endParaRPr lang="zh-TW" altLang="zh-TW" sz="1800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sz="1800" b="1" kern="0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Final Model Selection</a:t>
            </a:r>
            <a:endParaRPr lang="zh-TW" altLang="zh-TW" sz="1800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sz="1800" b="1" kern="0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Forecast Function</a:t>
            </a:r>
            <a:endParaRPr lang="zh-TW" altLang="zh-TW" sz="1800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sz="1800" b="1" kern="0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h-step Ahead Predictions</a:t>
            </a:r>
            <a:endParaRPr lang="zh-TW" altLang="zh-TW" sz="1800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sz="1800" b="1" kern="0" dirty="0">
                <a:effectLst/>
                <a:latin typeface="Times New Roman" panose="02020603050405020304" pitchFamily="18" charset="0"/>
                <a:cs typeface="Calibri" panose="020F0502020204030204" pitchFamily="34" charset="0"/>
              </a:rPr>
              <a:t>Summary and Conclusion</a:t>
            </a:r>
            <a:endParaRPr lang="zh-TW" altLang="zh-TW" sz="1800" b="1" kern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5B39822D-E0AB-ECBF-F916-AF3E39E10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9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15"/>
    </mc:Choice>
    <mc:Fallback>
      <p:transition spd="slow" advTm="30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CB377-6E98-F913-AB30-D66A71A7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5400" b="1" kern="0" dirty="0">
                <a:effectLst/>
                <a:latin typeface="+mn-lt"/>
                <a:cs typeface="Calibri" panose="020F0502020204030204" pitchFamily="34" charset="0"/>
              </a:rPr>
              <a:t>Feature Selection</a:t>
            </a:r>
            <a:endParaRPr lang="zh-TW" altLang="en-US" sz="5400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B19B84-E9BC-23BD-C837-2CFC294BE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SVD</a:t>
            </a:r>
          </a:p>
          <a:p>
            <a:r>
              <a:rPr lang="en-US" altLang="zh-TW" sz="3200" dirty="0"/>
              <a:t>Condition number</a:t>
            </a:r>
          </a:p>
          <a:p>
            <a:r>
              <a:rPr lang="en-US" altLang="zh-TW" sz="3200" dirty="0">
                <a:ea typeface="新細明體" panose="02020500000000000000" pitchFamily="18" charset="-120"/>
              </a:rPr>
              <a:t>B</a:t>
            </a:r>
            <a:r>
              <a:rPr lang="en-US" altLang="zh-TW" sz="3200" dirty="0">
                <a:effectLst/>
                <a:ea typeface="新細明體" panose="02020500000000000000" pitchFamily="18" charset="-120"/>
              </a:rPr>
              <a:t>ackward stepwise regression</a:t>
            </a:r>
          </a:p>
          <a:p>
            <a:r>
              <a:rPr lang="en-US" altLang="zh-TW" sz="3200" dirty="0">
                <a:ea typeface="新細明體" panose="02020500000000000000" pitchFamily="18" charset="-120"/>
              </a:rPr>
              <a:t>Random Forest Feature Importance</a:t>
            </a:r>
            <a:endParaRPr lang="zh-TW" altLang="en-US" sz="3200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A600491D-9AFC-B5BB-B673-D678AAF1D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9"/>
    </mc:Choice>
    <mc:Fallback>
      <p:transition spd="slow" advTm="12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590AB2-64D5-ADDC-2B88-E6BE8A9E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400" dirty="0">
                <a:effectLst/>
                <a:latin typeface="+mn-lt"/>
                <a:ea typeface="新細明體" panose="02020500000000000000" pitchFamily="18" charset="-120"/>
              </a:rPr>
              <a:t>singular values of data</a:t>
            </a:r>
            <a:br>
              <a:rPr lang="en-US" altLang="zh-TW" sz="5400" dirty="0">
                <a:effectLst/>
                <a:latin typeface="+mn-lt"/>
                <a:ea typeface="新細明體" panose="02020500000000000000" pitchFamily="18" charset="-120"/>
              </a:rPr>
            </a:br>
            <a:r>
              <a:rPr lang="en-US" altLang="zh-TW" sz="5400" dirty="0">
                <a:effectLst/>
                <a:latin typeface="+mn-lt"/>
                <a:ea typeface="新細明體" panose="02020500000000000000" pitchFamily="18" charset="-120"/>
              </a:rPr>
              <a:t>Condition number</a:t>
            </a:r>
            <a:endParaRPr lang="zh-TW" altLang="en-US" sz="5400" dirty="0">
              <a:latin typeface="+mn-lt"/>
            </a:endParaRPr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6727249D-8FF0-FB86-E778-2A8BE7B3D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5749" y="3211830"/>
            <a:ext cx="11257325" cy="1801598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B1588F4-8836-7D17-B6F7-AFA60A76F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21"/>
    </mc:Choice>
    <mc:Fallback>
      <p:transition spd="slow" advTm="3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74A1E-7247-28CA-27F9-268C20349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OLS model feature </a:t>
            </a:r>
            <a:r>
              <a:rPr lang="en-US" altLang="zh-TW" sz="4000" dirty="0">
                <a:effectLst/>
                <a:latin typeface="+mn-lt"/>
                <a:ea typeface="新細明體" panose="02020500000000000000" pitchFamily="18" charset="-120"/>
              </a:rPr>
              <a:t>backward stepwise</a:t>
            </a:r>
            <a:endParaRPr lang="zh-TW" altLang="en-US" sz="4000" dirty="0">
              <a:latin typeface="+mn-lt"/>
            </a:endParaRPr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1BD22661-CB80-52A4-8043-613750E59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2987" y="2554627"/>
            <a:ext cx="5863013" cy="30806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0C3360F-4B4A-EA47-E817-C9EE25E5B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747" y="2554627"/>
            <a:ext cx="5720230" cy="3080658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AC0815C-EEB2-02C0-9870-52FC383D6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94"/>
    </mc:Choice>
    <mc:Fallback>
      <p:transition spd="slow" advTm="17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D7A57-B9B2-A94C-C9DA-D53CDD9B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6FF4D0A-6172-F5D9-245D-C9DB04322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1467558"/>
            <a:ext cx="9509061" cy="5120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7F83E088-6123-CA0D-081F-00334F9D4C31}"/>
                  </a:ext>
                </a:extLst>
              </p14:cNvPr>
              <p14:cNvContentPartPr/>
              <p14:nvPr/>
            </p14:nvContentPartPr>
            <p14:xfrm>
              <a:off x="6900651" y="1742427"/>
              <a:ext cx="763560" cy="52488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7F83E088-6123-CA0D-081F-00334F9D4C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6331" y="1738107"/>
                <a:ext cx="77220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6B3249C8-1CF3-6FC8-7519-C764FEAD47E8}"/>
                  </a:ext>
                </a:extLst>
              </p14:cNvPr>
              <p14:cNvContentPartPr/>
              <p14:nvPr/>
            </p14:nvContentPartPr>
            <p14:xfrm>
              <a:off x="6900651" y="2683688"/>
              <a:ext cx="927720" cy="52488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6B3249C8-1CF3-6FC8-7519-C764FEAD47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6331" y="2679368"/>
                <a:ext cx="936360" cy="533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11CBE4BC-91C4-2D95-7E3E-A8161109E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4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02"/>
    </mc:Choice>
    <mc:Fallback>
      <p:transition spd="slow" advTm="18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C2F9D-B90A-5C90-86C9-0C2A7BD9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7"/>
            <a:ext cx="10223273" cy="2560111"/>
          </a:xfrm>
        </p:spPr>
        <p:txBody>
          <a:bodyPr>
            <a:noAutofit/>
          </a:bodyPr>
          <a:lstStyle/>
          <a:p>
            <a:r>
              <a:rPr lang="en-US" altLang="zh-TW" sz="5400" dirty="0"/>
              <a:t>Final SVD &amp; condition number</a:t>
            </a:r>
            <a:endParaRPr lang="zh-TW" altLang="en-US" sz="5400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038C975D-98D9-CF79-CD86-69A8516B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96390" y="3429000"/>
            <a:ext cx="10951619" cy="147857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7BEC2ECC-39EA-5811-7618-D96CE412D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9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01"/>
    </mc:Choice>
    <mc:Fallback>
      <p:transition spd="slow" advTm="23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1B849-A569-1344-F51F-0EB4D195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 forest feature importance</a:t>
            </a:r>
            <a:endParaRPr lang="zh-TW" altLang="en-US" dirty="0"/>
          </a:p>
        </p:txBody>
      </p:sp>
      <p:pic>
        <p:nvPicPr>
          <p:cNvPr id="4" name="內容版面配置區 3" descr="一張含有 文字, 匾額 的圖片&#10;&#10;自動產生的描述">
            <a:extLst>
              <a:ext uri="{FF2B5EF4-FFF2-40B4-BE49-F238E27FC236}">
                <a16:creationId xmlns:a16="http://schemas.microsoft.com/office/drawing/2014/main" id="{8FC9E672-625A-F072-4E1D-138CED40B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05511" y="2271582"/>
            <a:ext cx="4529233" cy="4150509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503D1B0-A8DD-3ACD-B938-973026747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793" y="2815867"/>
            <a:ext cx="5040289" cy="2887101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4576DC5F-D77D-AEE4-D55A-B56CA6063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1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22"/>
    </mc:Choice>
    <mc:Fallback>
      <p:transition spd="slow" advTm="35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54B0C80-2BD3-ED36-21B8-88105AEA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altLang="zh-TW" sz="5400" dirty="0"/>
              <a:t>Base-model</a:t>
            </a:r>
            <a:endParaRPr lang="zh-TW" altLang="en-US" sz="54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DFE15C-9084-8E26-52CA-E3C316B5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US" altLang="zh-TW" sz="4400" dirty="0"/>
              <a:t>AFM </a:t>
            </a:r>
          </a:p>
          <a:p>
            <a:r>
              <a:rPr lang="en-US" altLang="zh-TW" sz="4400" dirty="0"/>
              <a:t>Naïve</a:t>
            </a:r>
          </a:p>
          <a:p>
            <a:r>
              <a:rPr lang="en-US" altLang="zh-TW" sz="4400" dirty="0"/>
              <a:t>Drift</a:t>
            </a:r>
          </a:p>
          <a:p>
            <a:r>
              <a:rPr lang="en-US" altLang="zh-TW" sz="4400" dirty="0"/>
              <a:t>SES</a:t>
            </a:r>
            <a:endParaRPr lang="zh-TW" altLang="en-US" sz="44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535691F8-9776-8982-E2EF-9A8204E397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3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0"/>
    </mc:Choice>
    <mc:Fallback>
      <p:transition spd="slow" advTm="11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383EB-0D83-5358-554B-E642EC41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Average forecast method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C24CDD-1618-AE2D-A2F1-7158796D7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8793" y="2732315"/>
            <a:ext cx="9494404" cy="3044757"/>
          </a:xfr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F6F647C4-DE24-0741-73C7-1267900CC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3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1"/>
    </mc:Choice>
    <mc:Fallback>
      <p:transition spd="slow" advTm="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9B9CE-C384-E272-C9D3-69418664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Naïve method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F0733C-1C50-F697-A885-F1C53AA9E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23079" y="2286000"/>
            <a:ext cx="8945842" cy="3390843"/>
          </a:xfr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7D011901-78DC-11DA-1129-ED6AA3E64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3"/>
    </mc:Choice>
    <mc:Fallback>
      <p:transition spd="slow" advTm="4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2D0B5-4D28-4B5F-70C9-AEC27F50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Drift method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2B0D1F-2AD8-6859-6348-75DF1C256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51647" y="1970315"/>
            <a:ext cx="7488705" cy="4480802"/>
          </a:xfr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F7A52E3E-F5AB-87B5-7BFB-F94F19ADB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0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4"/>
    </mc:Choice>
    <mc:Fallback>
      <p:transition spd="slow" advTm="3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56DB6E6-A8E4-5A12-F452-EEDF207E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5750532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Project Introduction</a:t>
            </a:r>
            <a:endParaRPr lang="zh-TW" altLang="en-US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349009-0859-14D5-EF66-130CDFE1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pic>
        <p:nvPicPr>
          <p:cNvPr id="5" name="內容版面配置區 4" descr="一張含有 天空, 日落, 室外, 塔門 的圖片&#10;&#10;自動產生的描述">
            <a:extLst>
              <a:ext uri="{FF2B5EF4-FFF2-40B4-BE49-F238E27FC236}">
                <a16:creationId xmlns:a16="http://schemas.microsoft.com/office/drawing/2014/main" id="{2C4BC83A-A8BF-B6A4-AB67-4170FFBA5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96000" y="1595492"/>
            <a:ext cx="5456279" cy="36420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F99B0AF-D599-0171-0034-E823BC77C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3"/>
    </mc:Choice>
    <mc:Fallback>
      <p:transition spd="slow" advTm="12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3F20E-B14B-9786-A4E8-A6C6446E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0" i="0" dirty="0">
                <a:effectLst/>
                <a:latin typeface="+mn-lt"/>
              </a:rPr>
              <a:t>Single Exponential Smoothing </a:t>
            </a:r>
            <a:r>
              <a:rPr lang="en-US" altLang="zh-TW" sz="3200" dirty="0">
                <a:latin typeface="+mn-lt"/>
              </a:rPr>
              <a:t>method</a:t>
            </a:r>
            <a:endParaRPr lang="zh-TW" altLang="en-US" sz="3200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394711-F2EE-ACBC-D23F-6117A6B2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3100" y="2097088"/>
            <a:ext cx="11387423" cy="4142394"/>
          </a:xfr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2E33781-9987-C3A5-37D0-381917C2E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1"/>
    </mc:Choice>
    <mc:Fallback>
      <p:transition spd="slow" advTm="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437266-BD33-90C2-BDDE-18360432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kern="0" dirty="0">
                <a:effectLst/>
                <a:latin typeface="+mn-lt"/>
                <a:cs typeface="Calibri" panose="020F0502020204030204" pitchFamily="34" charset="0"/>
              </a:rPr>
              <a:t>Multiple Linear Regression</a:t>
            </a:r>
            <a:br>
              <a:rPr lang="zh-TW" altLang="zh-TW" sz="1800" b="1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TW" altLang="en-US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1B6FA1E5-8C69-B7D2-DD47-45AD281AD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2107" y="2097088"/>
            <a:ext cx="5714984" cy="32402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2581F4-B810-7BC4-5FAC-467053834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225" y="2097088"/>
            <a:ext cx="5661492" cy="3224848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CE95405-4CD5-9B34-1DA4-E5E6E8D76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1"/>
    </mc:Choice>
    <mc:Fallback>
      <p:transition spd="slow" advTm="14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E858-9801-C0C4-A903-ED661C2A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27" y="1421330"/>
            <a:ext cx="9905998" cy="1478570"/>
          </a:xfrm>
        </p:spPr>
        <p:txBody>
          <a:bodyPr/>
          <a:lstStyle/>
          <a:p>
            <a:r>
              <a:rPr lang="en-US" altLang="zh-TW" sz="3600" b="1" kern="0" dirty="0">
                <a:effectLst/>
                <a:latin typeface="+mn-lt"/>
                <a:cs typeface="Calibri" panose="020F0502020204030204" pitchFamily="34" charset="0"/>
              </a:rPr>
              <a:t>Multiple Linear Regression</a:t>
            </a:r>
            <a:endParaRPr lang="zh-TW" altLang="en-US" dirty="0"/>
          </a:p>
        </p:txBody>
      </p:sp>
      <p:pic>
        <p:nvPicPr>
          <p:cNvPr id="4" name="內容版面配置區 3" descr="一張含有 文字, 標誌 的圖片&#10;&#10;自動產生的描述">
            <a:extLst>
              <a:ext uri="{FF2B5EF4-FFF2-40B4-BE49-F238E27FC236}">
                <a16:creationId xmlns:a16="http://schemas.microsoft.com/office/drawing/2014/main" id="{3EAABCC9-0830-FA21-BAD5-71012A865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499" y="3022583"/>
            <a:ext cx="4935070" cy="18123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9528F5-8FAB-F712-E743-1711FC006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865" y="422575"/>
            <a:ext cx="4011930" cy="30841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74B689-3BDE-15E6-9AF7-CE6A0E9FD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865" y="3680942"/>
            <a:ext cx="4021455" cy="303530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A38F66A-EBFA-2981-3C13-616F38F751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7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36"/>
    </mc:Choice>
    <mc:Fallback>
      <p:transition spd="slow" advTm="21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BEA2DB-291C-98C6-F4F7-B1507A3A7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kern="0" dirty="0">
                <a:effectLst/>
                <a:latin typeface="+mn-lt"/>
                <a:cs typeface="Calibri" panose="020F0502020204030204" pitchFamily="34" charset="0"/>
              </a:rPr>
              <a:t>Multiple Linear Regression</a:t>
            </a:r>
            <a:endParaRPr lang="zh-TW" altLang="en-US" sz="5400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EEC692B8-E1DB-81FD-6C9B-DF7AB4898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35645" y="2288058"/>
            <a:ext cx="6464767" cy="359153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DEBDF45-6E87-9D3B-3F76-FA74616D7917}"/>
              </a:ext>
            </a:extLst>
          </p:cNvPr>
          <p:cNvSpPr txBox="1"/>
          <p:nvPr/>
        </p:nvSpPr>
        <p:spPr>
          <a:xfrm>
            <a:off x="783388" y="2191001"/>
            <a:ext cx="44522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0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Mean of residual and variance of residual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000" dirty="0">
                <a:latin typeface="Calibri" panose="020F0502020204030204" pitchFamily="34" charset="0"/>
                <a:ea typeface="新細明體" panose="02020500000000000000" pitchFamily="18" charset="-120"/>
              </a:rPr>
              <a:t>Q-value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0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ACF of residual</a:t>
            </a:r>
            <a:endParaRPr lang="en-US" altLang="zh-TW" sz="4000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0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F-test &amp; T-test</a:t>
            </a:r>
            <a:endParaRPr lang="zh-TW" altLang="en-US" sz="4000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A157719A-3F00-F00C-1276-C311F861B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8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10"/>
    </mc:Choice>
    <mc:Fallback>
      <p:transition spd="slow" advTm="27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68829B-E322-9AE0-C8C1-088FB311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6374"/>
            <a:ext cx="11898085" cy="1630969"/>
          </a:xfrm>
        </p:spPr>
        <p:txBody>
          <a:bodyPr>
            <a:noAutofit/>
          </a:bodyPr>
          <a:lstStyle/>
          <a:p>
            <a:r>
              <a:rPr lang="en-US" altLang="zh-TW" sz="5400" b="1" kern="0" dirty="0">
                <a:effectLst/>
                <a:latin typeface="+mn-lt"/>
                <a:cs typeface="Calibri" panose="020F0502020204030204" pitchFamily="34" charset="0"/>
              </a:rPr>
              <a:t>ARMA, ARIMA, and SARIMA Model</a:t>
            </a:r>
            <a:endParaRPr lang="zh-TW" altLang="en-US" sz="5400" dirty="0">
              <a:latin typeface="+mn-lt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F701998-B2BA-8CBC-CA2F-94900C769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13215" y="1761858"/>
            <a:ext cx="6137614" cy="4960047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485F820-4FEF-31BC-37ED-C0B1563BC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9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5"/>
    </mc:Choice>
    <mc:Fallback>
      <p:transition spd="slow" advTm="9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B08B0-C350-D030-DD85-E8AC3F93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227632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SARIMA(0,1,0)24 or SARIMA(1,0,0)24</a:t>
            </a:r>
            <a:endParaRPr lang="zh-TW" altLang="en-US" sz="28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CCBB813-5742-8560-2A64-B37EF2599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41413" y="146690"/>
            <a:ext cx="4301792" cy="31190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60A60CE-B640-5733-1C76-B1BE2F843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3" y="3429000"/>
            <a:ext cx="4301793" cy="3183612"/>
          </a:xfrm>
          <a:prstGeom prst="rect">
            <a:avLst/>
          </a:prstGeom>
        </p:spPr>
      </p:pic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04242E83-25D9-58D6-700D-14FCEC1CC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5597" y="1565608"/>
            <a:ext cx="5195660" cy="4287932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AA00C7BA-6457-CE05-2373-51ACB68654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5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97"/>
    </mc:Choice>
    <mc:Fallback>
      <p:transition spd="slow" advTm="46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08EC6-E7A6-2AB0-4440-68C6DCF2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400" b="1" kern="0" dirty="0">
                <a:effectLst/>
                <a:latin typeface="+mn-lt"/>
                <a:cs typeface="Calibri" panose="020F0502020204030204" pitchFamily="34" charset="0"/>
              </a:rPr>
              <a:t>Levenberg Marquardt Algorithm</a:t>
            </a:r>
            <a:endParaRPr lang="zh-TW" altLang="en-US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DDCE88D1-D32A-8C59-1E92-1BF4AEBB1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74645" y="2338541"/>
            <a:ext cx="6544836" cy="39009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21AADA-5034-EADA-C869-EE5031568E42}"/>
              </a:ext>
            </a:extLst>
          </p:cNvPr>
          <p:cNvSpPr txBox="1"/>
          <p:nvPr/>
        </p:nvSpPr>
        <p:spPr>
          <a:xfrm>
            <a:off x="672519" y="2950029"/>
            <a:ext cx="3755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SARIMA(1,0,0)24</a:t>
            </a:r>
          </a:p>
          <a:p>
            <a:r>
              <a:rPr lang="en-US" altLang="zh-TW" sz="4000" dirty="0">
                <a:latin typeface="Calibri" panose="020F0502020204030204" pitchFamily="34" charset="0"/>
                <a:ea typeface="新細明體" panose="02020500000000000000" pitchFamily="18" charset="-120"/>
              </a:rPr>
              <a:t>Or </a:t>
            </a:r>
          </a:p>
          <a:p>
            <a:r>
              <a:rPr lang="en-US" altLang="zh-TW" sz="4000" dirty="0">
                <a:latin typeface="Calibri" panose="020F0502020204030204" pitchFamily="34" charset="0"/>
                <a:ea typeface="新細明體" panose="02020500000000000000" pitchFamily="18" charset="-120"/>
              </a:rPr>
              <a:t>ARIMA(24,1,0)</a:t>
            </a:r>
            <a:endParaRPr lang="zh-TW" altLang="en-US" sz="4000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4E2C11CA-7DB3-0D70-D2A1-BCBE8088D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7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7"/>
    </mc:Choice>
    <mc:Fallback>
      <p:transition spd="slow" advTm="17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C8662-10B9-F04E-758C-1DA18A421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320244" cy="1271674"/>
          </a:xfrm>
        </p:spPr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596BE9F-7B13-76B5-9E1F-8BF08C0A3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12669" y="1890192"/>
            <a:ext cx="5943600" cy="3691678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C1DFA29-4154-6F43-320E-B7D8ABD680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05" t="132405" r="1605" b="-79332"/>
          <a:stretch/>
        </p:blipFill>
        <p:spPr>
          <a:xfrm>
            <a:off x="-990599" y="1607095"/>
            <a:ext cx="5943600" cy="1662475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98E09CB-7544-74B7-5104-65D93D406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224"/>
          <a:stretch/>
        </p:blipFill>
        <p:spPr>
          <a:xfrm>
            <a:off x="5212669" y="303918"/>
            <a:ext cx="5943600" cy="1586274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4483008-5EC2-5D45-F5CA-62623A1A98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792" b="79618"/>
          <a:stretch/>
        </p:blipFill>
        <p:spPr>
          <a:xfrm>
            <a:off x="5212669" y="5581870"/>
            <a:ext cx="5943601" cy="4814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B12A341-B329-12F7-A37A-D86B5233A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73" y="2443368"/>
            <a:ext cx="4540483" cy="3467278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1F3DCCD1-1CCC-495D-22A3-78522421E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8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49"/>
    </mc:Choice>
    <mc:Fallback>
      <p:transition spd="slow" advTm="32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C85C54-12D1-87B7-A92A-3480AF86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kern="0" dirty="0">
                <a:effectLst/>
                <a:latin typeface="+mn-lt"/>
                <a:cs typeface="Calibri" panose="020F0502020204030204" pitchFamily="34" charset="0"/>
              </a:rPr>
              <a:t>Diagnostic Analysis</a:t>
            </a:r>
            <a:br>
              <a:rPr lang="zh-TW" altLang="zh-TW" sz="1800" b="1" kern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C0F-ACD0-5E73-9F3A-56B56A2A2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Confidence Interval</a:t>
            </a:r>
          </a:p>
          <a:p>
            <a:r>
              <a:rPr lang="en-US" altLang="zh-TW" sz="3200" dirty="0"/>
              <a:t>Zero/Pole Cancellation</a:t>
            </a:r>
          </a:p>
          <a:p>
            <a:r>
              <a:rPr lang="en-US" altLang="zh-TW" sz="3200" dirty="0"/>
              <a:t>Chi-square test</a:t>
            </a:r>
          </a:p>
          <a:p>
            <a:r>
              <a:rPr lang="en-US" altLang="zh-TW" sz="3200" dirty="0"/>
              <a:t>Estimated Variance &amp; Covariance Matrix</a:t>
            </a:r>
          </a:p>
          <a:p>
            <a:r>
              <a:rPr lang="en-US" altLang="zh-TW" sz="3200" dirty="0"/>
              <a:t>Variance of residual &amp; forecast error</a:t>
            </a:r>
          </a:p>
          <a:p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E4FC5F1C-54AC-7E01-C466-1A644BA24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4"/>
    </mc:Choice>
    <mc:Fallback>
      <p:transition spd="slow" advTm="16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9C708-0A9D-89A0-B9E0-0BFE6F78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Confidence Interval</a:t>
            </a:r>
            <a:br>
              <a:rPr lang="en-US" altLang="zh-TW" sz="3600" dirty="0"/>
            </a:br>
            <a:r>
              <a:rPr lang="en-US" altLang="zh-TW" sz="3600" dirty="0"/>
              <a:t>Zero/Pole Cancellation</a:t>
            </a:r>
            <a:endParaRPr lang="zh-TW" altLang="en-US" dirty="0"/>
          </a:p>
        </p:txBody>
      </p:sp>
      <p:pic>
        <p:nvPicPr>
          <p:cNvPr id="4" name="內容版面配置區 3" descr="一張含有 文字, 電子用品 的圖片&#10;&#10;自動產生的描述">
            <a:extLst>
              <a:ext uri="{FF2B5EF4-FFF2-40B4-BE49-F238E27FC236}">
                <a16:creationId xmlns:a16="http://schemas.microsoft.com/office/drawing/2014/main" id="{DFEBE911-87BE-68E6-7C05-BA4091598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267" y="2565340"/>
            <a:ext cx="5487203" cy="3223372"/>
          </a:xfrm>
          <a:prstGeom prst="rect">
            <a:avLst/>
          </a:prstGeom>
        </p:spPr>
      </p:pic>
      <p:pic>
        <p:nvPicPr>
          <p:cNvPr id="5" name="圖片 4" descr="一張含有 文字, 計分板 的圖片&#10;&#10;自動產生的描述">
            <a:extLst>
              <a:ext uri="{FF2B5EF4-FFF2-40B4-BE49-F238E27FC236}">
                <a16:creationId xmlns:a16="http://schemas.microsoft.com/office/drawing/2014/main" id="{1EB0CFB4-304A-5DB8-E172-46979D1A0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055" y="2766075"/>
            <a:ext cx="6003678" cy="3022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F286A293-54D4-FE40-5AD4-2FF84290E1D3}"/>
                  </a:ext>
                </a:extLst>
              </p14:cNvPr>
              <p14:cNvContentPartPr/>
              <p14:nvPr/>
            </p14:nvContentPartPr>
            <p14:xfrm>
              <a:off x="3983194" y="2295686"/>
              <a:ext cx="1929240" cy="3888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F286A293-54D4-FE40-5AD4-2FF84290E1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8874" y="2291366"/>
                <a:ext cx="1937880" cy="38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3D976B6F-8763-D3B3-0E52-516F11C382B3}"/>
                  </a:ext>
                </a:extLst>
              </p14:cNvPr>
              <p14:cNvContentPartPr/>
              <p14:nvPr/>
            </p14:nvContentPartPr>
            <p14:xfrm>
              <a:off x="10332154" y="2350046"/>
              <a:ext cx="1653840" cy="368172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3D976B6F-8763-D3B3-0E52-516F11C382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7834" y="2345726"/>
                <a:ext cx="1662480" cy="3690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676207C-B1BA-1F88-0396-CB832A7F6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7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3"/>
    </mc:Choice>
    <mc:Fallback>
      <p:transition spd="slow" advTm="32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DCC029-1B78-475B-A6D1-B57608A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Dataset</a:t>
            </a:r>
            <a:endParaRPr lang="zh-TW" altLang="en-US" sz="54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6E37ADFD-EC60-4208-8547-AA26BAA2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1941740"/>
            <a:ext cx="9715498" cy="4543692"/>
          </a:xfrm>
          <a:prstGeom prst="rect">
            <a:avLst/>
          </a:prstGeom>
        </p:spPr>
      </p:pic>
      <p:sp>
        <p:nvSpPr>
          <p:cNvPr id="41" name="內容版面配置區 40">
            <a:extLst>
              <a:ext uri="{FF2B5EF4-FFF2-40B4-BE49-F238E27FC236}">
                <a16:creationId xmlns:a16="http://schemas.microsoft.com/office/drawing/2014/main" id="{B7DC5E03-FFAB-4C7C-8F65-AF8FABF7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C2EEA306-1DDC-213C-E98A-DC3546554D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4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0"/>
    </mc:Choice>
    <mc:Fallback>
      <p:transition spd="slow" advTm="15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9EA97-1015-769D-DD5F-EB0EFE3D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Chi-square test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A46B874-7AF2-E4D2-290E-A4E062DF1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5839" y="1962882"/>
            <a:ext cx="7226671" cy="2400423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CEB830-2685-ED41-2593-7A0CB685C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466" y="2656771"/>
            <a:ext cx="5377264" cy="39231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87CDA1-10E5-0728-9011-0F50AB30F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16" y="5052060"/>
            <a:ext cx="4572874" cy="655609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0AD76C2E-1570-052F-662C-21090F961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87"/>
    </mc:Choice>
    <mc:Fallback>
      <p:transition spd="slow" advTm="11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E9B80-D3DB-F74B-ED2A-6B701D34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variance &amp; covariance matrix</a:t>
            </a:r>
            <a:endParaRPr lang="zh-TW" altLang="en-US" dirty="0"/>
          </a:p>
        </p:txBody>
      </p:sp>
      <p:pic>
        <p:nvPicPr>
          <p:cNvPr id="4" name="內容版面配置區 3" descr="一張含有 文字, 計分板 的圖片&#10;&#10;自動產生的描述">
            <a:extLst>
              <a:ext uri="{FF2B5EF4-FFF2-40B4-BE49-F238E27FC236}">
                <a16:creationId xmlns:a16="http://schemas.microsoft.com/office/drawing/2014/main" id="{54388458-1524-8CAF-C9AB-1B40655A3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2423415"/>
            <a:ext cx="6461429" cy="20832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B58A20-AD31-DF7F-E50E-601801E16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4" y="4506687"/>
            <a:ext cx="6461428" cy="1334044"/>
          </a:xfrm>
          <a:prstGeom prst="rect">
            <a:avLst/>
          </a:prstGeom>
        </p:spPr>
      </p:pic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210881A5-6695-330C-07B2-889F82B30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42" y="2423415"/>
            <a:ext cx="4340225" cy="2694305"/>
          </a:xfrm>
          <a:prstGeom prst="rect">
            <a:avLst/>
          </a:prstGeo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034575F4-3AE8-7EF7-E51C-A9BD84278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317" y="5087592"/>
            <a:ext cx="4724749" cy="753139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4C8AE90-A578-B75A-0017-1322274EA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2"/>
    </mc:Choice>
    <mc:Fallback>
      <p:transition spd="slow" advTm="5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3B4F0-0779-F53B-3545-75F08A2B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Variance of forecast error &amp; residual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A58986-86D0-8A89-C895-F5D869551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2" y="2246841"/>
            <a:ext cx="7386667" cy="175910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DEA6E6-1F3D-E49B-F433-B524D2F9F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699" y="4314826"/>
            <a:ext cx="6859587" cy="22865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B5E5E8-8381-0C81-81E4-AEA5EB40F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982" y="2873829"/>
            <a:ext cx="3382021" cy="4083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1A2F28-C01F-AE43-8C41-8F48BB9B2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2" y="5203371"/>
            <a:ext cx="4087271" cy="33999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5C41595-F625-279D-A3D1-B4677D169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6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86"/>
    </mc:Choice>
    <mc:Fallback>
      <p:transition spd="slow" advTm="14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14E6E-49D8-4626-2D56-18847B1F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kern="0" dirty="0">
                <a:effectLst/>
                <a:latin typeface="+mn-lt"/>
                <a:cs typeface="Calibri" panose="020F0502020204030204" pitchFamily="34" charset="0"/>
              </a:rPr>
              <a:t>Deep Learning Model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1649A63-FD4B-7BDF-A79D-801AC1A5D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4412" y="1933803"/>
            <a:ext cx="5810517" cy="44454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F54239-7D95-0C32-FE91-B2931B63D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38" y="3298372"/>
            <a:ext cx="5590005" cy="1560513"/>
          </a:xfrm>
          <a:prstGeom prst="rect">
            <a:avLst/>
          </a:prstGeom>
        </p:spPr>
      </p:pic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84DD74D8-EB0F-CD5F-7C14-A22B9B2A1D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90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59"/>
    </mc:Choice>
    <mc:Fallback>
      <p:transition spd="slow" advTm="17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AF3B-3F29-C50C-501C-A405282D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kern="0" dirty="0">
                <a:effectLst/>
                <a:latin typeface="+mn-lt"/>
                <a:cs typeface="Calibri" panose="020F0502020204030204" pitchFamily="34" charset="0"/>
              </a:rPr>
              <a:t>Final Model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A617B8-E6CA-CE80-450F-8EC2459CF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20D9004-C1F3-3B0E-8FC1-449E46452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1" y="1998573"/>
            <a:ext cx="5810517" cy="44454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9574DA7-6036-58C0-7B91-D9718FEFA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1" y="2042681"/>
            <a:ext cx="5570155" cy="4353684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28AAC8BC-A474-5CDB-223B-E98B7FB85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2"/>
    </mc:Choice>
    <mc:Fallback>
      <p:transition spd="slow" advTm="13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65D6D96-7E9A-802E-6E63-35CFC898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Forecast function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221BA1-238C-7BAD-4726-6A881548F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39" y="2693362"/>
            <a:ext cx="2862444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Cambria Math" panose="02040503050406030204" pitchFamily="18" charset="0"/>
              </a:rPr>
              <a:t>𝑦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(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Cambria Math" panose="02040503050406030204" pitchFamily="18" charset="0"/>
              </a:rPr>
              <a:t>𝑡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) 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FFFF"/>
                </a:solidFill>
                <a:effectLst/>
                <a:latin typeface="MS Gothic" panose="020B0609070205080204" pitchFamily="49" charset="-128"/>
                <a:ea typeface="新細明體" panose="02020500000000000000" pitchFamily="18" charset="-120"/>
                <a:cs typeface="MS Gothic" panose="020B0609070205080204" pitchFamily="49" charset="-128"/>
              </a:rPr>
              <a:t>–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 0.16*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Cambria Math" panose="02040503050406030204" pitchFamily="18" charset="0"/>
              </a:rPr>
              <a:t>𝑦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(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Cambria Math" panose="02040503050406030204" pitchFamily="18" charset="0"/>
              </a:rPr>
              <a:t>𝑡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 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MS Gothic" panose="020B0609070205080204" pitchFamily="49" charset="-128"/>
                <a:ea typeface="新細明體" panose="02020500000000000000" pitchFamily="18" charset="-120"/>
                <a:cs typeface="MS Gothic" panose="020B0609070205080204" pitchFamily="49" charset="-128"/>
              </a:rPr>
              <a:t>−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 1) 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– 0.5*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Cambria Math" panose="02040503050406030204" pitchFamily="18" charset="0"/>
              </a:rPr>
              <a:t>𝑦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(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Cambria Math" panose="02040503050406030204" pitchFamily="18" charset="0"/>
              </a:rPr>
              <a:t>𝑡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 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MS Gothic" panose="020B0609070205080204" pitchFamily="49" charset="-128"/>
                <a:ea typeface="新細明體" panose="02020500000000000000" pitchFamily="18" charset="-120"/>
                <a:cs typeface="MS Gothic" panose="020B0609070205080204" pitchFamily="49" charset="-128"/>
              </a:rPr>
              <a:t>−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 24)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= 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Cambria Math" panose="02040503050406030204" pitchFamily="18" charset="0"/>
              </a:rPr>
              <a:t>𝑒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(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Cambria Math" panose="02040503050406030204" pitchFamily="18" charset="0"/>
              </a:rPr>
              <a:t>𝑡</a:t>
            </a:r>
            <a:r>
              <a:rPr lang="en-US" altLang="zh-TW" b="1" dirty="0">
                <a:solidFill>
                  <a:srgbClr val="FFFFFF"/>
                </a:solidFill>
                <a:effectLst/>
                <a:latin typeface="細明體" panose="02020509000000000000" pitchFamily="49" charset="-120"/>
                <a:ea typeface="新細明體" panose="02020500000000000000" pitchFamily="18" charset="-120"/>
                <a:cs typeface="細明體" panose="02020509000000000000" pitchFamily="49" charset="-120"/>
              </a:rPr>
              <a:t>)</a:t>
            </a:r>
            <a:endParaRPr lang="zh-TW" altLang="zh-TW" b="1" dirty="0">
              <a:solidFill>
                <a:srgbClr val="FFFFFF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endParaRPr lang="zh-TW" altLang="en-US" sz="1400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78F936B-D089-0009-D5BC-89B56812E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78" y="817456"/>
            <a:ext cx="6844045" cy="5218584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B48CC024-5199-9D88-27A4-AA3E32978D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02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019"/>
    </mc:Choice>
    <mc:Fallback>
      <p:transition spd="slow" advTm="18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D734871-D5C3-D818-EDEB-5745927A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altLang="zh-TW" sz="3300">
                <a:solidFill>
                  <a:srgbClr val="FFFFFF"/>
                </a:solidFill>
              </a:rPr>
              <a:t>Conclusion</a:t>
            </a:r>
            <a:endParaRPr lang="zh-TW" altLang="en-US" sz="330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1CAFC8B8-AEF6-CFFD-CD5A-610ADC1F19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418248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2A48639E-8B52-EA42-48BA-7CDCCF06B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25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5752"/>
    </mc:Choice>
    <mc:Fallback>
      <p:transition spd="slow" advTm="11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DCC029-1B78-475B-A6D1-B57608A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634619"/>
            <a:ext cx="2851417" cy="5821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>
                <a:solidFill>
                  <a:srgbClr val="FFFFFF"/>
                </a:solidFill>
              </a:rPr>
              <a:t>Dataset</a:t>
            </a:r>
            <a:br>
              <a:rPr lang="en-US" altLang="zh-TW" sz="3200" dirty="0">
                <a:solidFill>
                  <a:srgbClr val="FFFFFF"/>
                </a:solidFill>
              </a:rPr>
            </a:br>
            <a:br>
              <a:rPr lang="en-US" altLang="zh-TW" sz="3200" dirty="0">
                <a:solidFill>
                  <a:srgbClr val="FFFFFF"/>
                </a:solidFill>
              </a:rPr>
            </a:br>
            <a:br>
              <a:rPr lang="en-US" altLang="zh-TW" sz="3200" dirty="0">
                <a:solidFill>
                  <a:srgbClr val="FFFFFF"/>
                </a:solidFill>
              </a:rPr>
            </a:br>
            <a:r>
              <a:rPr lang="en-US" altLang="zh-TW" sz="3200" dirty="0">
                <a:solidFill>
                  <a:srgbClr val="FFFFFF"/>
                </a:solidFill>
              </a:rPr>
              <a:t>load</a:t>
            </a:r>
            <a:br>
              <a:rPr lang="en-US" altLang="zh-TW" sz="3200" dirty="0">
                <a:solidFill>
                  <a:srgbClr val="FFFFFF"/>
                </a:solidFill>
              </a:rPr>
            </a:br>
            <a:endParaRPr lang="zh-TW" altLang="en-US" sz="3200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F26E63-6066-42EE-BD73-B1C9612E1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982" y="741739"/>
            <a:ext cx="7392685" cy="5607730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A9062EEE-D309-BC3F-FA62-8019C4D487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0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7"/>
    </mc:Choice>
    <mc:Fallback>
      <p:transition spd="slow" advTm="14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DCC029-1B78-475B-A6D1-B57608A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927323"/>
            <a:ext cx="3192376" cy="5551942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dirty="0">
                <a:solidFill>
                  <a:srgbClr val="FFFFFF"/>
                </a:solidFill>
              </a:rPr>
              <a:t>Dataset</a:t>
            </a:r>
            <a:br>
              <a:rPr lang="en-US" altLang="zh-TW" sz="4800" dirty="0">
                <a:solidFill>
                  <a:srgbClr val="FFFFFF"/>
                </a:solidFill>
              </a:rPr>
            </a:br>
            <a:br>
              <a:rPr lang="en-US" altLang="zh-TW" sz="4800" dirty="0">
                <a:solidFill>
                  <a:srgbClr val="FFFFFF"/>
                </a:solidFill>
              </a:rPr>
            </a:br>
            <a:r>
              <a:rPr lang="en-US" altLang="zh-TW" sz="3200" dirty="0">
                <a:solidFill>
                  <a:srgbClr val="FFFFFF"/>
                </a:solidFill>
              </a:rPr>
              <a:t>weather</a:t>
            </a:r>
            <a:br>
              <a:rPr lang="en-US" altLang="zh-TW" sz="4800" dirty="0">
                <a:solidFill>
                  <a:srgbClr val="FFFFFF"/>
                </a:solidFill>
              </a:rPr>
            </a:br>
            <a:br>
              <a:rPr lang="en-US" altLang="zh-TW" sz="4800" dirty="0">
                <a:solidFill>
                  <a:srgbClr val="FFFFFF"/>
                </a:solidFill>
              </a:rPr>
            </a:br>
            <a:endParaRPr lang="zh-TW" altLang="en-US" sz="48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9908558-F3E8-F231-CE61-0832C45DF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70834" y="6613178"/>
            <a:ext cx="2862444" cy="3957302"/>
          </a:xfrm>
        </p:spPr>
        <p:txBody>
          <a:bodyPr>
            <a:normAutofit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F94FCF2-E378-44E9-9464-30C9DAFB8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714" y="1085055"/>
            <a:ext cx="7411683" cy="4687889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4382AC5-2117-B959-3C35-F343F7813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3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0"/>
    </mc:Choice>
    <mc:Fallback>
      <p:transition spd="slow" advTm="13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50FDD9-FD22-6AD2-9677-0CA7FF6B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Preprocessing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4BADE-F392-4F86-36F1-89B9A7D9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694817" cy="3541714"/>
          </a:xfrm>
        </p:spPr>
        <p:txBody>
          <a:bodyPr/>
          <a:lstStyle/>
          <a:p>
            <a:r>
              <a:rPr lang="en-US" altLang="zh-TW" dirty="0"/>
              <a:t>Merging dataset</a:t>
            </a:r>
          </a:p>
          <a:p>
            <a:r>
              <a:rPr lang="en-US" altLang="zh-TW" dirty="0"/>
              <a:t>Missing value</a:t>
            </a:r>
          </a:p>
          <a:p>
            <a:r>
              <a:rPr lang="en-US" altLang="zh-TW" dirty="0">
                <a:effectLst/>
                <a:ea typeface="新細明體" panose="02020500000000000000" pitchFamily="18" charset="-120"/>
                <a:cs typeface="新細明體" panose="02020500000000000000" pitchFamily="18" charset="-120"/>
              </a:rPr>
              <a:t>Dependent variable versus time</a:t>
            </a:r>
            <a:endParaRPr lang="zh-TW" altLang="zh-TW" dirty="0">
              <a:effectLst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en-US" altLang="zh-TW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ACF/PACF of the dependent variable</a:t>
            </a:r>
            <a:endParaRPr lang="zh-TW" alt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r>
              <a:rPr lang="en-US" altLang="zh-TW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新細明體" panose="02020500000000000000" pitchFamily="18" charset="-120"/>
              </a:rPr>
              <a:t>Correlation matrix </a:t>
            </a:r>
            <a:endParaRPr lang="zh-TW" alt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318DDB86-E623-727A-F8B3-D5F5848949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2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74"/>
    </mc:Choice>
    <mc:Fallback>
      <p:transition spd="slow" advTm="24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2B39730-C2A8-5EE3-7E82-55D73BC5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557961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Merging datasets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EA4FC1-2F44-4093-E1EA-8753682EB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EE5E25-7A60-01FB-9268-E02AFB0DB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78" y="920116"/>
            <a:ext cx="6844045" cy="5013263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60896462-9F81-4F2C-4D48-C79B4B99F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5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630"/>
    </mc:Choice>
    <mc:Fallback>
      <p:transition spd="slow" advTm="1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51AC2-9882-1895-B0F7-89818893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Missing value</a:t>
            </a:r>
            <a:endParaRPr lang="zh-TW" altLang="en-US" sz="4400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AA23D78-717F-266F-EC24-8CD5562E0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62978" y="3108762"/>
            <a:ext cx="4686541" cy="3511730"/>
          </a:xfrm>
          <a:prstGeom prst="rect">
            <a:avLst/>
          </a:prstGeom>
        </p:spPr>
      </p:pic>
      <p:pic>
        <p:nvPicPr>
          <p:cNvPr id="5" name="圖片 4" descr="一張含有 文字, 裝置 的圖片&#10;&#10;自動產生的描述">
            <a:extLst>
              <a:ext uri="{FF2B5EF4-FFF2-40B4-BE49-F238E27FC236}">
                <a16:creationId xmlns:a16="http://schemas.microsoft.com/office/drawing/2014/main" id="{5A6A9258-0095-A81F-B7F5-3795B99BB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080" y="128651"/>
            <a:ext cx="3405233" cy="66006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A18A3A5-9AA9-A174-B2DF-1E06E1EE8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35" y="2286001"/>
            <a:ext cx="7437445" cy="402568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190C8EE-0CC5-B7FF-6B79-AB09B4119E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4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49"/>
    </mc:Choice>
    <mc:Fallback>
      <p:transition spd="slow" advTm="21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電路</Template>
  <TotalTime>319</TotalTime>
  <Words>538</Words>
  <Application>Microsoft Office PowerPoint</Application>
  <PresentationFormat>寬螢幕</PresentationFormat>
  <Paragraphs>143</Paragraphs>
  <Slides>46</Slides>
  <Notes>16</Notes>
  <HiddenSlides>0</HiddenSlides>
  <MMClips>46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MS Gothic</vt:lpstr>
      <vt:lpstr>細明體</vt:lpstr>
      <vt:lpstr>新細明體</vt:lpstr>
      <vt:lpstr>Arial</vt:lpstr>
      <vt:lpstr>Calibri</vt:lpstr>
      <vt:lpstr>Cambria Math</vt:lpstr>
      <vt:lpstr>Times New Roman</vt:lpstr>
      <vt:lpstr>Tw Cen MT</vt:lpstr>
      <vt:lpstr>電路</vt:lpstr>
      <vt:lpstr>Time Series Analysis and Modeling Final Term Project</vt:lpstr>
      <vt:lpstr>Outline</vt:lpstr>
      <vt:lpstr>Project Introduction</vt:lpstr>
      <vt:lpstr>Dataset</vt:lpstr>
      <vt:lpstr>Dataset   load </vt:lpstr>
      <vt:lpstr>Dataset  weather  </vt:lpstr>
      <vt:lpstr>Data Preprocessing</vt:lpstr>
      <vt:lpstr>Merging datasets</vt:lpstr>
      <vt:lpstr>Missing value</vt:lpstr>
      <vt:lpstr>Dependent variable versus time </vt:lpstr>
      <vt:lpstr>ACF/PACF of the dependent variable </vt:lpstr>
      <vt:lpstr>ACF/PACF of the dependent variable</vt:lpstr>
      <vt:lpstr>Correlation matrix  </vt:lpstr>
      <vt:lpstr>Stationary</vt:lpstr>
      <vt:lpstr>ADF-test</vt:lpstr>
      <vt:lpstr>KPSS-test</vt:lpstr>
      <vt:lpstr>Rolling mean &amp; variance</vt:lpstr>
      <vt:lpstr>Time series Decomposition </vt:lpstr>
      <vt:lpstr>Holt-Winters Method </vt:lpstr>
      <vt:lpstr>Feature Selection</vt:lpstr>
      <vt:lpstr>singular values of data Condition number</vt:lpstr>
      <vt:lpstr>OLS model feature backward stepwise</vt:lpstr>
      <vt:lpstr>PowerPoint 簡報</vt:lpstr>
      <vt:lpstr>Final SVD &amp; condition number</vt:lpstr>
      <vt:lpstr>Random forest feature importance</vt:lpstr>
      <vt:lpstr>Base-model</vt:lpstr>
      <vt:lpstr>Average forecast method</vt:lpstr>
      <vt:lpstr>Naïve method</vt:lpstr>
      <vt:lpstr>Drift method</vt:lpstr>
      <vt:lpstr>Single Exponential Smoothing method</vt:lpstr>
      <vt:lpstr>Multiple Linear Regression </vt:lpstr>
      <vt:lpstr>Multiple Linear Regression</vt:lpstr>
      <vt:lpstr>Multiple Linear Regression</vt:lpstr>
      <vt:lpstr>ARMA, ARIMA, and SARIMA Model</vt:lpstr>
      <vt:lpstr>SARIMA(0,1,0)24 or SARIMA(1,0,0)24</vt:lpstr>
      <vt:lpstr>Levenberg Marquardt Algorithm</vt:lpstr>
      <vt:lpstr>Summary</vt:lpstr>
      <vt:lpstr>Diagnostic Analysis </vt:lpstr>
      <vt:lpstr>Confidence Interval Zero/Pole Cancellation</vt:lpstr>
      <vt:lpstr>Chi-square test</vt:lpstr>
      <vt:lpstr>Estimated variance &amp; covariance matrix</vt:lpstr>
      <vt:lpstr>Variance of forecast error &amp; residual</vt:lpstr>
      <vt:lpstr>Deep Learning Model</vt:lpstr>
      <vt:lpstr>Final Model Selection</vt:lpstr>
      <vt:lpstr>Forecast function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and Modeling Final Term Project</dc:title>
  <dc:creator>學宜 呂</dc:creator>
  <cp:lastModifiedBy>學宜 呂</cp:lastModifiedBy>
  <cp:revision>3</cp:revision>
  <dcterms:created xsi:type="dcterms:W3CDTF">2022-05-04T16:59:57Z</dcterms:created>
  <dcterms:modified xsi:type="dcterms:W3CDTF">2022-05-05T01:20:08Z</dcterms:modified>
</cp:coreProperties>
</file>